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2" r:id="rId6"/>
    <p:sldId id="259" r:id="rId7"/>
    <p:sldId id="264" r:id="rId8"/>
    <p:sldId id="263" r:id="rId9"/>
    <p:sldId id="261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12192000" cy="6858000"/>
  <p:notesSz cx="6858000" cy="9144000"/>
  <p:embeddedFontLst>
    <p:embeddedFont>
      <p:font typeface="等线" panose="02010600030101010101" pitchFamily="2" charset="-122"/>
      <p:regular r:id="rId20"/>
      <p:bold r:id="rId21"/>
    </p:embeddedFont>
    <p:embeddedFont>
      <p:font typeface="等线 Light" panose="02010600030101010101" pitchFamily="2" charset="-122"/>
      <p:regular r:id="rId22"/>
    </p:embeddedFont>
    <p:embeddedFont>
      <p:font typeface="方正北魏楷书简体" panose="03000509000000000000" pitchFamily="65" charset="-122"/>
      <p:regular r:id="rId23"/>
    </p:embeddedFont>
    <p:embeddedFont>
      <p:font typeface="方正清刻本悦宋简体" panose="02000000000000000000" pitchFamily="2" charset="-122"/>
      <p:regular r:id="rId24"/>
    </p:embeddedFont>
    <p:embeddedFont>
      <p:font typeface="仿宋" panose="02010609060101010101" pitchFamily="49" charset="-122"/>
      <p:regular r:id="rId25"/>
    </p:embeddedFont>
    <p:embeddedFont>
      <p:font typeface="黑体" panose="02010609060101010101" pitchFamily="49" charset="-122"/>
      <p:regular r:id="rId26"/>
    </p:embeddedFont>
    <p:embeddedFont>
      <p:font typeface="华文中宋" panose="02010600040101010101" pitchFamily="2" charset="-122"/>
      <p:regular r:id="rId27"/>
    </p:embeddedFont>
    <p:embeddedFont>
      <p:font typeface="楷体" panose="02010609060101010101" pitchFamily="49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陈 元江" initials="陈" lastIdx="1" clrIdx="0">
    <p:extLst>
      <p:ext uri="{19B8F6BF-5375-455C-9EA6-DF929625EA0E}">
        <p15:presenceInfo xmlns:p15="http://schemas.microsoft.com/office/powerpoint/2012/main" userId="121594c73eafde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1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0A470-002F-49E3-A042-93F44C71DB3F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82FBD-E84A-47E2-8D9B-BCE325D3D3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90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747714C-24EC-419D-AEDD-09CE098B7F97}"/>
              </a:ext>
            </a:extLst>
          </p:cNvPr>
          <p:cNvSpPr/>
          <p:nvPr/>
        </p:nvSpPr>
        <p:spPr>
          <a:xfrm>
            <a:off x="2171699" y="2617790"/>
            <a:ext cx="7848600" cy="409917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zh-CN" altLang="en-US" sz="2400" kern="0" dirty="0">
              <a:solidFill>
                <a:srgbClr val="341E12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666019A-F4F6-4293-878A-C8E3FBEE5BFF}"/>
              </a:ext>
            </a:extLst>
          </p:cNvPr>
          <p:cNvSpPr txBox="1"/>
          <p:nvPr/>
        </p:nvSpPr>
        <p:spPr>
          <a:xfrm>
            <a:off x="2687761" y="2638083"/>
            <a:ext cx="681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80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第三单元 各国经济体制的创新与调整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D9A037A-588F-422D-90E5-A8CAD40FDD0E}"/>
              </a:ext>
            </a:extLst>
          </p:cNvPr>
          <p:cNvSpPr txBox="1"/>
          <p:nvPr/>
        </p:nvSpPr>
        <p:spPr>
          <a:xfrm>
            <a:off x="304800" y="1600200"/>
            <a:ext cx="1188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pc="3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十五 大萧条与罗斯福新政</a:t>
            </a:r>
          </a:p>
        </p:txBody>
      </p:sp>
    </p:spTree>
    <p:extLst>
      <p:ext uri="{BB962C8B-B14F-4D97-AF65-F5344CB8AC3E}">
        <p14:creationId xmlns:p14="http://schemas.microsoft.com/office/powerpoint/2010/main" val="3816079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8362">
            <a:extLst>
              <a:ext uri="{FF2B5EF4-FFF2-40B4-BE49-F238E27FC236}">
                <a16:creationId xmlns:a16="http://schemas.microsoft.com/office/drawing/2014/main" id="{CD875A05-22BD-458D-A8FF-A7CACA9B0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5" y="533400"/>
            <a:ext cx="544613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CFA6359C-8531-4FD4-BB4C-8BF9451D1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9498" y="1066800"/>
            <a:ext cx="5446130" cy="513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</a:rPr>
              <a:t>     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我们唯一所恐惧的就是恐惧本身！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新政绝不是一种政治游说，而是战斗口号！祖国要求行动起来，现在就要行动起来！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我们的国家过去经得起考验，今后还会经得起考验，复兴起来，繁荣下去！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罗斯福就职演说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6A4F1835-1EC6-4C43-A183-404B4DE1A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695" y="5167313"/>
            <a:ext cx="5182695" cy="139692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罗斯福不断通过无线电广播发表“</a:t>
            </a:r>
            <a:r>
              <a:rPr lang="zh-CN" altLang="en-US" sz="28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炉边谈话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”，以拉家常的方式帮助公众战胜恐惧，树立信心。</a:t>
            </a:r>
          </a:p>
        </p:txBody>
      </p:sp>
    </p:spTree>
    <p:extLst>
      <p:ext uri="{BB962C8B-B14F-4D97-AF65-F5344CB8AC3E}">
        <p14:creationId xmlns:p14="http://schemas.microsoft.com/office/powerpoint/2010/main" val="930841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>
            <a:extLst>
              <a:ext uri="{FF2B5EF4-FFF2-40B4-BE49-F238E27FC236}">
                <a16:creationId xmlns:a16="http://schemas.microsoft.com/office/drawing/2014/main" id="{02FC4294-6451-44FE-AD5F-CF1074D45177}"/>
              </a:ext>
            </a:extLst>
          </p:cNvPr>
          <p:cNvGrpSpPr/>
          <p:nvPr/>
        </p:nvGrpSpPr>
        <p:grpSpPr>
          <a:xfrm>
            <a:off x="537753" y="450683"/>
            <a:ext cx="3638006" cy="2626091"/>
            <a:chOff x="1371600" y="491886"/>
            <a:chExt cx="3638006" cy="2626091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BDFA6F1-26B7-4F9E-B6F4-1181D89FB803}"/>
                </a:ext>
              </a:extLst>
            </p:cNvPr>
            <p:cNvSpPr/>
            <p:nvPr/>
          </p:nvSpPr>
          <p:spPr>
            <a:xfrm>
              <a:off x="1371600" y="491886"/>
              <a:ext cx="3638006" cy="20648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9E7FB27-8B6F-4F33-8E70-788FBB376DE7}"/>
                </a:ext>
              </a:extLst>
            </p:cNvPr>
            <p:cNvSpPr txBox="1"/>
            <p:nvPr/>
          </p:nvSpPr>
          <p:spPr>
            <a:xfrm>
              <a:off x="1559921" y="586413"/>
              <a:ext cx="1171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企业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C348C49-93EC-4E01-AB37-8DF81DEDF2ED}"/>
                </a:ext>
              </a:extLst>
            </p:cNvPr>
            <p:cNvSpPr txBox="1"/>
            <p:nvPr/>
          </p:nvSpPr>
          <p:spPr>
            <a:xfrm>
              <a:off x="1559921" y="1763729"/>
              <a:ext cx="1171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银行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31429A8-4F2A-4200-BE91-403D5E8DE434}"/>
                </a:ext>
              </a:extLst>
            </p:cNvPr>
            <p:cNvSpPr txBox="1"/>
            <p:nvPr/>
          </p:nvSpPr>
          <p:spPr>
            <a:xfrm>
              <a:off x="3039291" y="586412"/>
              <a:ext cx="1171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人民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47C7A50-810F-4DCA-B264-19A7B1D7FBB0}"/>
                </a:ext>
              </a:extLst>
            </p:cNvPr>
            <p:cNvSpPr txBox="1"/>
            <p:nvPr/>
          </p:nvSpPr>
          <p:spPr>
            <a:xfrm>
              <a:off x="3505197" y="1755962"/>
              <a:ext cx="1171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破产</a:t>
              </a:r>
            </a:p>
          </p:txBody>
        </p: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16725274-E33F-4489-84B3-0F4BF25B7DAD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>
            <a:xfrm>
              <a:off x="2145573" y="1171188"/>
              <a:ext cx="0" cy="5925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7C7C64AD-95AE-45DE-B7E6-800D454B10B4}"/>
                </a:ext>
              </a:extLst>
            </p:cNvPr>
            <p:cNvCxnSpPr>
              <a:cxnSpLocks/>
              <a:stCxn id="17" idx="2"/>
              <a:endCxn id="16" idx="0"/>
            </p:cNvCxnSpPr>
            <p:nvPr/>
          </p:nvCxnSpPr>
          <p:spPr>
            <a:xfrm flipH="1">
              <a:off x="2145573" y="1171187"/>
              <a:ext cx="1479370" cy="5925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D56C1F3F-2700-42BD-94EF-EBD73F9A4D00}"/>
                </a:ext>
              </a:extLst>
            </p:cNvPr>
            <p:cNvCxnSpPr>
              <a:cxnSpLocks/>
              <a:stCxn id="16" idx="3"/>
              <a:endCxn id="18" idx="1"/>
            </p:cNvCxnSpPr>
            <p:nvPr/>
          </p:nvCxnSpPr>
          <p:spPr>
            <a:xfrm flipV="1">
              <a:off x="2731224" y="2048350"/>
              <a:ext cx="773973" cy="776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64BD795-750C-4C17-BB23-6100BB37EEA8}"/>
                </a:ext>
              </a:extLst>
            </p:cNvPr>
            <p:cNvSpPr txBox="1"/>
            <p:nvPr/>
          </p:nvSpPr>
          <p:spPr>
            <a:xfrm>
              <a:off x="2201091" y="119543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挤兑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15B0516-BC65-4238-8558-824742FD2365}"/>
                </a:ext>
              </a:extLst>
            </p:cNvPr>
            <p:cNvSpPr txBox="1"/>
            <p:nvPr/>
          </p:nvSpPr>
          <p:spPr>
            <a:xfrm>
              <a:off x="2586439" y="2145039"/>
              <a:ext cx="1171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资金断裂</a:t>
              </a: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D9179D74-5ECB-44F1-9C65-6E283A9A381D}"/>
                </a:ext>
              </a:extLst>
            </p:cNvPr>
            <p:cNvCxnSpPr>
              <a:cxnSpLocks/>
              <a:stCxn id="18" idx="0"/>
              <a:endCxn id="17" idx="2"/>
            </p:cNvCxnSpPr>
            <p:nvPr/>
          </p:nvCxnSpPr>
          <p:spPr>
            <a:xfrm flipH="1" flipV="1">
              <a:off x="3624943" y="1171187"/>
              <a:ext cx="465906" cy="5847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39A0A16-3D0C-4C37-BDDF-F27924B8C0F8}"/>
                </a:ext>
              </a:extLst>
            </p:cNvPr>
            <p:cNvSpPr txBox="1"/>
            <p:nvPr/>
          </p:nvSpPr>
          <p:spPr>
            <a:xfrm>
              <a:off x="3933010" y="124923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恐慌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39ED523-E5F6-4980-B32D-4F31268789BE}"/>
                </a:ext>
              </a:extLst>
            </p:cNvPr>
            <p:cNvSpPr txBox="1"/>
            <p:nvPr/>
          </p:nvSpPr>
          <p:spPr>
            <a:xfrm>
              <a:off x="2373095" y="2594757"/>
              <a:ext cx="1717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银行危机</a:t>
              </a: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E128378A-F71E-4CB5-8911-7B16A7AE60CA}"/>
              </a:ext>
            </a:extLst>
          </p:cNvPr>
          <p:cNvSpPr txBox="1"/>
          <p:nvPr/>
        </p:nvSpPr>
        <p:spPr>
          <a:xfrm>
            <a:off x="520336" y="3414904"/>
            <a:ext cx="1143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为挽救和重建濒于崩溃的金融货币体系，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1933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日暂时关闭全国银行。三天后，国会通过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紧急银行法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日通过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联邦证券法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日，通过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格拉斯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斯蒂高尔银行法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，将投资银行和商业银行分开，防止银行用储蓄者资金投机，还规定建立联邦储蓄保险公司，对小额存款实行保险。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1933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月放弃金本位制，实行美元贬值和有节制的通货膨胀，以提高物价、刺激生产、鼓励出口和减轻债务人负担。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中国大百科全书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外国历史卷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6" name="表格 35">
            <a:extLst>
              <a:ext uri="{FF2B5EF4-FFF2-40B4-BE49-F238E27FC236}">
                <a16:creationId xmlns:a16="http://schemas.microsoft.com/office/drawing/2014/main" id="{CAB8D8B8-6E60-4172-AD58-1B779CCF9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42016"/>
              </p:ext>
            </p:extLst>
          </p:nvPr>
        </p:nvGraphicFramePr>
        <p:xfrm>
          <a:off x="4483826" y="419123"/>
          <a:ext cx="7313034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678">
                  <a:extLst>
                    <a:ext uri="{9D8B030D-6E8A-4147-A177-3AD203B41FA5}">
                      <a16:colId xmlns:a16="http://schemas.microsoft.com/office/drawing/2014/main" val="3439258563"/>
                    </a:ext>
                  </a:extLst>
                </a:gridCol>
                <a:gridCol w="2437678">
                  <a:extLst>
                    <a:ext uri="{9D8B030D-6E8A-4147-A177-3AD203B41FA5}">
                      <a16:colId xmlns:a16="http://schemas.microsoft.com/office/drawing/2014/main" val="2480950133"/>
                    </a:ext>
                  </a:extLst>
                </a:gridCol>
                <a:gridCol w="2437678">
                  <a:extLst>
                    <a:ext uri="{9D8B030D-6E8A-4147-A177-3AD203B41FA5}">
                      <a16:colId xmlns:a16="http://schemas.microsoft.com/office/drawing/2014/main" val="944873143"/>
                    </a:ext>
                  </a:extLst>
                </a:gridCol>
              </a:tblGrid>
              <a:tr h="5007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</a:rPr>
                        <a:t>病征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</a:rPr>
                        <a:t>处方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</a:rPr>
                        <a:t>疗效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242841"/>
                  </a:ext>
                </a:extLst>
              </a:tr>
              <a:tr h="1605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方正北魏楷书简体" panose="03000509000000000000" pitchFamily="65" charset="-122"/>
                          <a:ea typeface="方正北魏楷书简体" panose="03000509000000000000" pitchFamily="65" charset="-122"/>
                        </a:rPr>
                        <a:t>银行业信用不足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方正北魏楷书简体" panose="03000509000000000000" pitchFamily="65" charset="-122"/>
                          <a:ea typeface="方正北魏楷书简体" panose="03000509000000000000" pitchFamily="65" charset="-122"/>
                        </a:rPr>
                        <a:t>整顿银行</a:t>
                      </a:r>
                      <a:endParaRPr lang="en-US" altLang="zh-CN" sz="2800" dirty="0">
                        <a:solidFill>
                          <a:schemeClr val="tx1"/>
                        </a:solidFill>
                        <a:latin typeface="方正北魏楷书简体" panose="03000509000000000000" pitchFamily="65" charset="-122"/>
                        <a:ea typeface="方正北魏楷书简体" panose="03000509000000000000" pitchFamily="65" charset="-122"/>
                      </a:endParaRPr>
                    </a:p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方正北魏楷书简体" panose="03000509000000000000" pitchFamily="65" charset="-122"/>
                          <a:ea typeface="方正北魏楷书简体" panose="03000509000000000000" pitchFamily="65" charset="-122"/>
                        </a:rPr>
                        <a:t>统制货币</a:t>
                      </a:r>
                      <a:endParaRPr lang="en-US" altLang="zh-CN" sz="2800" dirty="0">
                        <a:solidFill>
                          <a:schemeClr val="tx1"/>
                        </a:solidFill>
                        <a:latin typeface="方正北魏楷书简体" panose="03000509000000000000" pitchFamily="65" charset="-122"/>
                        <a:ea typeface="方正北魏楷书简体" panose="03000509000000000000" pitchFamily="65" charset="-122"/>
                      </a:endParaRPr>
                    </a:p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方正北魏楷书简体" panose="03000509000000000000" pitchFamily="65" charset="-122"/>
                          <a:ea typeface="方正北魏楷书简体" panose="03000509000000000000" pitchFamily="65" charset="-122"/>
                        </a:rPr>
                        <a:t>改革体系</a:t>
                      </a:r>
                      <a:endParaRPr lang="en-US" altLang="zh-CN" sz="2800" dirty="0">
                        <a:solidFill>
                          <a:schemeClr val="tx1"/>
                        </a:solidFill>
                        <a:latin typeface="方正北魏楷书简体" panose="03000509000000000000" pitchFamily="65" charset="-122"/>
                        <a:ea typeface="方正北魏楷书简体" panose="03000509000000000000" pitchFamily="65" charset="-122"/>
                      </a:endParaRPr>
                    </a:p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方正北魏楷书简体" panose="03000509000000000000" pitchFamily="65" charset="-122"/>
                          <a:ea typeface="方正北魏楷书简体" panose="03000509000000000000" pitchFamily="65" charset="-122"/>
                        </a:rPr>
                        <a:t>政府保障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方正北魏楷书简体" panose="03000509000000000000" pitchFamily="65" charset="-122"/>
                          <a:ea typeface="方正北魏楷书简体" panose="03000509000000000000" pitchFamily="65" charset="-122"/>
                        </a:rPr>
                        <a:t>恢复运转与信心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3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416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174DF19-C7DF-443A-A21C-07FA0C48917B}"/>
              </a:ext>
            </a:extLst>
          </p:cNvPr>
          <p:cNvGrpSpPr/>
          <p:nvPr/>
        </p:nvGrpSpPr>
        <p:grpSpPr>
          <a:xfrm>
            <a:off x="685800" y="522123"/>
            <a:ext cx="3638006" cy="2587861"/>
            <a:chOff x="363058" y="4158040"/>
            <a:chExt cx="3638006" cy="2587861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8EEAB77-87D0-4A51-A3A3-198B08576990}"/>
                </a:ext>
              </a:extLst>
            </p:cNvPr>
            <p:cNvSpPr/>
            <p:nvPr/>
          </p:nvSpPr>
          <p:spPr>
            <a:xfrm>
              <a:off x="363058" y="4158040"/>
              <a:ext cx="3638006" cy="20648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E5A2DF2-5F86-41D0-BDB5-AC1D1358508C}"/>
                </a:ext>
              </a:extLst>
            </p:cNvPr>
            <p:cNvSpPr txBox="1"/>
            <p:nvPr/>
          </p:nvSpPr>
          <p:spPr>
            <a:xfrm>
              <a:off x="615605" y="4261809"/>
              <a:ext cx="1171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企业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7007279-FD4B-4F5D-8BD4-3416D395E3B4}"/>
                </a:ext>
              </a:extLst>
            </p:cNvPr>
            <p:cNvSpPr txBox="1"/>
            <p:nvPr/>
          </p:nvSpPr>
          <p:spPr>
            <a:xfrm>
              <a:off x="615604" y="5516172"/>
              <a:ext cx="1171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工人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240A1FD-DBB3-4060-9E36-62563ED06258}"/>
                </a:ext>
              </a:extLst>
            </p:cNvPr>
            <p:cNvSpPr txBox="1"/>
            <p:nvPr/>
          </p:nvSpPr>
          <p:spPr>
            <a:xfrm>
              <a:off x="2545643" y="4895082"/>
              <a:ext cx="1171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市场</a:t>
              </a:r>
            </a:p>
          </p:txBody>
        </p: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C5382906-22DC-4DF6-BDE4-C2A8BD171E64}"/>
                </a:ext>
              </a:extLst>
            </p:cNvPr>
            <p:cNvCxnSpPr>
              <a:cxnSpLocks/>
              <a:stCxn id="4" idx="2"/>
              <a:endCxn id="5" idx="0"/>
            </p:cNvCxnSpPr>
            <p:nvPr/>
          </p:nvCxnSpPr>
          <p:spPr>
            <a:xfrm flipH="1">
              <a:off x="1201256" y="4846584"/>
              <a:ext cx="1" cy="669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3E8872A-3B06-4151-BF2C-A9F9AB2A0632}"/>
                </a:ext>
              </a:extLst>
            </p:cNvPr>
            <p:cNvSpPr txBox="1"/>
            <p:nvPr/>
          </p:nvSpPr>
          <p:spPr>
            <a:xfrm>
              <a:off x="515457" y="4895082"/>
              <a:ext cx="666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裁员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233C00F-2B07-4886-A1CE-891774EC4F13}"/>
                </a:ext>
              </a:extLst>
            </p:cNvPr>
            <p:cNvSpPr txBox="1"/>
            <p:nvPr/>
          </p:nvSpPr>
          <p:spPr>
            <a:xfrm>
              <a:off x="2292005" y="5670159"/>
              <a:ext cx="666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更穷</a:t>
              </a:r>
            </a:p>
          </p:txBody>
        </p: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FE0344C9-03AB-436E-BB35-3F5938E42F18}"/>
                </a:ext>
              </a:extLst>
            </p:cNvPr>
            <p:cNvCxnSpPr>
              <a:cxnSpLocks/>
              <a:stCxn id="5" idx="3"/>
              <a:endCxn id="6" idx="2"/>
            </p:cNvCxnSpPr>
            <p:nvPr/>
          </p:nvCxnSpPr>
          <p:spPr>
            <a:xfrm flipV="1">
              <a:off x="1786907" y="5479857"/>
              <a:ext cx="1344388" cy="3287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3B22BDE3-966F-4734-8E4F-623A3D44D964}"/>
                </a:ext>
              </a:extLst>
            </p:cNvPr>
            <p:cNvCxnSpPr>
              <a:cxnSpLocks/>
              <a:stCxn id="6" idx="0"/>
              <a:endCxn id="4" idx="3"/>
            </p:cNvCxnSpPr>
            <p:nvPr/>
          </p:nvCxnSpPr>
          <p:spPr>
            <a:xfrm flipH="1" flipV="1">
              <a:off x="1786908" y="4554197"/>
              <a:ext cx="1344387" cy="3408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B87E073-26CE-45BB-874C-386F72DAAA77}"/>
                </a:ext>
              </a:extLst>
            </p:cNvPr>
            <p:cNvSpPr txBox="1"/>
            <p:nvPr/>
          </p:nvSpPr>
          <p:spPr>
            <a:xfrm>
              <a:off x="2354599" y="4379556"/>
              <a:ext cx="666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更小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5BF3913-5845-4AFF-8A9C-6F2195631AB2}"/>
                </a:ext>
              </a:extLst>
            </p:cNvPr>
            <p:cNvSpPr txBox="1"/>
            <p:nvPr/>
          </p:nvSpPr>
          <p:spPr>
            <a:xfrm>
              <a:off x="1218668" y="4885430"/>
              <a:ext cx="1161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缩减工资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EC837AD-89D1-4739-817A-5B010C9E28EC}"/>
                </a:ext>
              </a:extLst>
            </p:cNvPr>
            <p:cNvSpPr txBox="1"/>
            <p:nvPr/>
          </p:nvSpPr>
          <p:spPr>
            <a:xfrm>
              <a:off x="1433128" y="6222681"/>
              <a:ext cx="1717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企业危机</a:t>
              </a:r>
            </a:p>
          </p:txBody>
        </p:sp>
      </p:grpSp>
      <p:pic>
        <p:nvPicPr>
          <p:cNvPr id="19" name="Picture 11" descr="msotw9_temp0">
            <a:extLst>
              <a:ext uri="{FF2B5EF4-FFF2-40B4-BE49-F238E27FC236}">
                <a16:creationId xmlns:a16="http://schemas.microsoft.com/office/drawing/2014/main" id="{0B361D42-A358-4FFA-AA88-DD95BDA25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1953" r="5487" b="1563"/>
          <a:stretch>
            <a:fillRect/>
          </a:stretch>
        </p:blipFill>
        <p:spPr bwMode="auto">
          <a:xfrm>
            <a:off x="5379488" y="3381711"/>
            <a:ext cx="2327275" cy="3168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3FB03E32-5974-4017-976C-09F02DDD0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538520"/>
              </p:ext>
            </p:extLst>
          </p:nvPr>
        </p:nvGraphicFramePr>
        <p:xfrm>
          <a:off x="4625338" y="470257"/>
          <a:ext cx="7313034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678">
                  <a:extLst>
                    <a:ext uri="{9D8B030D-6E8A-4147-A177-3AD203B41FA5}">
                      <a16:colId xmlns:a16="http://schemas.microsoft.com/office/drawing/2014/main" val="3439258563"/>
                    </a:ext>
                  </a:extLst>
                </a:gridCol>
                <a:gridCol w="2437678">
                  <a:extLst>
                    <a:ext uri="{9D8B030D-6E8A-4147-A177-3AD203B41FA5}">
                      <a16:colId xmlns:a16="http://schemas.microsoft.com/office/drawing/2014/main" val="2480950133"/>
                    </a:ext>
                  </a:extLst>
                </a:gridCol>
                <a:gridCol w="2437678">
                  <a:extLst>
                    <a:ext uri="{9D8B030D-6E8A-4147-A177-3AD203B41FA5}">
                      <a16:colId xmlns:a16="http://schemas.microsoft.com/office/drawing/2014/main" val="944873143"/>
                    </a:ext>
                  </a:extLst>
                </a:gridCol>
              </a:tblGrid>
              <a:tr h="5007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</a:rPr>
                        <a:t>病征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</a:rPr>
                        <a:t>处方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</a:rPr>
                        <a:t>疗效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242841"/>
                  </a:ext>
                </a:extLst>
              </a:tr>
              <a:tr h="1605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方正北魏楷书简体" panose="03000509000000000000" pitchFamily="65" charset="-122"/>
                          <a:ea typeface="方正北魏楷书简体" panose="03000509000000000000" pitchFamily="65" charset="-122"/>
                        </a:rPr>
                        <a:t>生产过剩，恶意竞争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方正北魏楷书简体" panose="03000509000000000000" pitchFamily="65" charset="-122"/>
                          <a:ea typeface="方正北魏楷书简体" panose="03000509000000000000" pitchFamily="65" charset="-122"/>
                        </a:rPr>
                        <a:t>公平竞争</a:t>
                      </a:r>
                      <a:endParaRPr lang="en-US" altLang="zh-CN" sz="2800" dirty="0">
                        <a:solidFill>
                          <a:schemeClr val="tx1"/>
                        </a:solidFill>
                        <a:latin typeface="方正北魏楷书简体" panose="03000509000000000000" pitchFamily="65" charset="-122"/>
                        <a:ea typeface="方正北魏楷书简体" panose="03000509000000000000" pitchFamily="65" charset="-122"/>
                      </a:endParaRPr>
                    </a:p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方正北魏楷书简体" panose="03000509000000000000" pitchFamily="65" charset="-122"/>
                          <a:ea typeface="方正北魏楷书简体" panose="03000509000000000000" pitchFamily="65" charset="-122"/>
                        </a:rPr>
                        <a:t>蓝鹰标志</a:t>
                      </a:r>
                      <a:endParaRPr lang="en-US" altLang="zh-CN" sz="2800" dirty="0">
                        <a:solidFill>
                          <a:schemeClr val="tx1"/>
                        </a:solidFill>
                        <a:latin typeface="方正北魏楷书简体" panose="03000509000000000000" pitchFamily="65" charset="-122"/>
                        <a:ea typeface="方正北魏楷书简体" panose="03000509000000000000" pitchFamily="65" charset="-122"/>
                      </a:endParaRPr>
                    </a:p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方正北魏楷书简体" panose="03000509000000000000" pitchFamily="65" charset="-122"/>
                          <a:ea typeface="方正北魏楷书简体" panose="03000509000000000000" pitchFamily="65" charset="-122"/>
                        </a:rPr>
                        <a:t>最低工资最高工时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方正北魏楷书简体" panose="03000509000000000000" pitchFamily="65" charset="-122"/>
                          <a:ea typeface="方正北魏楷书简体" panose="03000509000000000000" pitchFamily="65" charset="-122"/>
                        </a:rPr>
                        <a:t>规范生产与秩序，缓解劳资矛盾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3261"/>
                  </a:ext>
                </a:extLst>
              </a:tr>
            </a:tbl>
          </a:graphicData>
        </a:graphic>
      </p:graphicFrame>
      <p:pic>
        <p:nvPicPr>
          <p:cNvPr id="21" name="Picture 3" descr="yl-117 工人砸碎工厂的玻璃">
            <a:extLst>
              <a:ext uri="{FF2B5EF4-FFF2-40B4-BE49-F238E27FC236}">
                <a16:creationId xmlns:a16="http://schemas.microsoft.com/office/drawing/2014/main" id="{A206B227-6780-4811-83C0-433B6275A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5748" r="3714" b="5432"/>
          <a:stretch>
            <a:fillRect/>
          </a:stretch>
        </p:blipFill>
        <p:spPr bwMode="auto">
          <a:xfrm>
            <a:off x="392417" y="3456325"/>
            <a:ext cx="4620989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5">
            <a:extLst>
              <a:ext uri="{FF2B5EF4-FFF2-40B4-BE49-F238E27FC236}">
                <a16:creationId xmlns:a16="http://schemas.microsoft.com/office/drawing/2014/main" id="{6DC50D31-BCA8-4DDA-AEEF-74F98B741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3559209"/>
            <a:ext cx="3450308" cy="281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工业产值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1935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年比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1933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年几乎翻了一番。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1936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年底，工业总产量超过危机前的年平均数。</a:t>
            </a:r>
          </a:p>
        </p:txBody>
      </p:sp>
    </p:spTree>
    <p:extLst>
      <p:ext uri="{BB962C8B-B14F-4D97-AF65-F5344CB8AC3E}">
        <p14:creationId xmlns:p14="http://schemas.microsoft.com/office/powerpoint/2010/main" val="1368872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C46DB55-C7C5-4B0A-86CE-F5989AEFFB3B}"/>
              </a:ext>
            </a:extLst>
          </p:cNvPr>
          <p:cNvGrpSpPr/>
          <p:nvPr/>
        </p:nvGrpSpPr>
        <p:grpSpPr>
          <a:xfrm>
            <a:off x="640491" y="800059"/>
            <a:ext cx="3638006" cy="2626091"/>
            <a:chOff x="8491401" y="4144817"/>
            <a:chExt cx="3638006" cy="2626091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7B38107-2052-4E94-87FF-D43992AECD34}"/>
                </a:ext>
              </a:extLst>
            </p:cNvPr>
            <p:cNvSpPr/>
            <p:nvPr/>
          </p:nvSpPr>
          <p:spPr>
            <a:xfrm>
              <a:off x="8491401" y="4144817"/>
              <a:ext cx="3638006" cy="20648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E85F244-22C2-4F87-B94C-8BBC3D652CA7}"/>
                </a:ext>
              </a:extLst>
            </p:cNvPr>
            <p:cNvSpPr txBox="1"/>
            <p:nvPr/>
          </p:nvSpPr>
          <p:spPr>
            <a:xfrm>
              <a:off x="9492896" y="6247688"/>
              <a:ext cx="1717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农业危机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6378F29B-0273-449E-AD09-5A5B3FA6674E}"/>
                </a:ext>
              </a:extLst>
            </p:cNvPr>
            <p:cNvSpPr txBox="1"/>
            <p:nvPr/>
          </p:nvSpPr>
          <p:spPr>
            <a:xfrm>
              <a:off x="9640960" y="4231505"/>
              <a:ext cx="1171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农业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127B00F-1279-4D74-BEF9-C8296188266C}"/>
                </a:ext>
              </a:extLst>
            </p:cNvPr>
            <p:cNvSpPr txBox="1"/>
            <p:nvPr/>
          </p:nvSpPr>
          <p:spPr>
            <a:xfrm>
              <a:off x="9640960" y="5455903"/>
              <a:ext cx="1171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市场</a:t>
              </a:r>
            </a:p>
          </p:txBody>
        </p: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713F0BA1-371A-4A57-A99B-B36CF6E33023}"/>
                </a:ext>
              </a:extLst>
            </p:cNvPr>
            <p:cNvCxnSpPr>
              <a:cxnSpLocks/>
            </p:cNvCxnSpPr>
            <p:nvPr/>
          </p:nvCxnSpPr>
          <p:spPr>
            <a:xfrm>
              <a:off x="10097067" y="4816280"/>
              <a:ext cx="0" cy="6396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28CDC6D7-922D-498C-97B1-8108908F28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10404" y="4816279"/>
              <a:ext cx="0" cy="6396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A8CF5C8-6DD9-4779-B013-C308FDBE4E5A}"/>
                </a:ext>
              </a:extLst>
            </p:cNvPr>
            <p:cNvSpPr txBox="1"/>
            <p:nvPr/>
          </p:nvSpPr>
          <p:spPr>
            <a:xfrm>
              <a:off x="9365536" y="4847602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生产过剩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5E96309-F8F7-44BA-A159-3CD73B91481F}"/>
                </a:ext>
              </a:extLst>
            </p:cNvPr>
            <p:cNvSpPr txBox="1"/>
            <p:nvPr/>
          </p:nvSpPr>
          <p:spPr>
            <a:xfrm>
              <a:off x="10445413" y="4846234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购买不足</a:t>
              </a:r>
            </a:p>
          </p:txBody>
        </p:sp>
      </p:grpSp>
      <p:pic>
        <p:nvPicPr>
          <p:cNvPr id="13" name="Picture 2" descr="63392cf3nb2cad8f842cd&amp;690">
            <a:extLst>
              <a:ext uri="{FF2B5EF4-FFF2-40B4-BE49-F238E27FC236}">
                <a16:creationId xmlns:a16="http://schemas.microsoft.com/office/drawing/2014/main" id="{D7AC9C80-0E2A-4AAC-AD3E-869EE6BDF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3295034"/>
            <a:ext cx="3638510" cy="332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3F3F291C-8ABF-4ECF-A7B7-0E63C57DE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407041"/>
              </p:ext>
            </p:extLst>
          </p:nvPr>
        </p:nvGraphicFramePr>
        <p:xfrm>
          <a:off x="4615158" y="779570"/>
          <a:ext cx="7313034" cy="21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678">
                  <a:extLst>
                    <a:ext uri="{9D8B030D-6E8A-4147-A177-3AD203B41FA5}">
                      <a16:colId xmlns:a16="http://schemas.microsoft.com/office/drawing/2014/main" val="3439258563"/>
                    </a:ext>
                  </a:extLst>
                </a:gridCol>
                <a:gridCol w="2437678">
                  <a:extLst>
                    <a:ext uri="{9D8B030D-6E8A-4147-A177-3AD203B41FA5}">
                      <a16:colId xmlns:a16="http://schemas.microsoft.com/office/drawing/2014/main" val="2480950133"/>
                    </a:ext>
                  </a:extLst>
                </a:gridCol>
                <a:gridCol w="2437678">
                  <a:extLst>
                    <a:ext uri="{9D8B030D-6E8A-4147-A177-3AD203B41FA5}">
                      <a16:colId xmlns:a16="http://schemas.microsoft.com/office/drawing/2014/main" val="944873143"/>
                    </a:ext>
                  </a:extLst>
                </a:gridCol>
              </a:tblGrid>
              <a:tr h="5007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</a:rPr>
                        <a:t>病征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</a:rPr>
                        <a:t>处方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</a:rPr>
                        <a:t>疗效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242841"/>
                  </a:ext>
                </a:extLst>
              </a:tr>
              <a:tr h="1605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方正北魏楷书简体" panose="03000509000000000000" pitchFamily="65" charset="-122"/>
                          <a:ea typeface="方正北魏楷书简体" panose="03000509000000000000" pitchFamily="65" charset="-122"/>
                        </a:rPr>
                        <a:t>生产过剩，价格过低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方正北魏楷书简体" panose="03000509000000000000" pitchFamily="65" charset="-122"/>
                          <a:ea typeface="方正北魏楷书简体" panose="03000509000000000000" pitchFamily="65" charset="-122"/>
                        </a:rPr>
                        <a:t>减耕减产；政府补贴与收购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方正北魏楷书简体" panose="03000509000000000000" pitchFamily="65" charset="-122"/>
                          <a:ea typeface="方正北魏楷书简体" panose="03000509000000000000" pitchFamily="65" charset="-122"/>
                        </a:rPr>
                        <a:t>减少剩余，保证价格，保障利益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3261"/>
                  </a:ext>
                </a:extLst>
              </a:tr>
            </a:tbl>
          </a:graphicData>
        </a:graphic>
      </p:graphicFrame>
      <p:sp>
        <p:nvSpPr>
          <p:cNvPr id="15" name="Text Box 11">
            <a:extLst>
              <a:ext uri="{FF2B5EF4-FFF2-40B4-BE49-F238E27FC236}">
                <a16:creationId xmlns:a16="http://schemas.microsoft.com/office/drawing/2014/main" id="{2BEE5EC0-F189-41AD-B445-9D71F2156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93113"/>
            <a:ext cx="7439545" cy="193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政府与各州农场主签订大量减耕减产的合同，小麦、棉花面积各减少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1000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万英亩，销毁猪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620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万头，羊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500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万只以上。凡拒绝签合同的农场，不得享受贷款和援助。</a:t>
            </a:r>
          </a:p>
        </p:txBody>
      </p:sp>
    </p:spTree>
    <p:extLst>
      <p:ext uri="{BB962C8B-B14F-4D97-AF65-F5344CB8AC3E}">
        <p14:creationId xmlns:p14="http://schemas.microsoft.com/office/powerpoint/2010/main" val="3355324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010D439-B358-46E5-9CED-C3157C0FDB9B}"/>
              </a:ext>
            </a:extLst>
          </p:cNvPr>
          <p:cNvGrpSpPr/>
          <p:nvPr/>
        </p:nvGrpSpPr>
        <p:grpSpPr>
          <a:xfrm>
            <a:off x="762000" y="708320"/>
            <a:ext cx="3657600" cy="2608953"/>
            <a:chOff x="6726308" y="1406923"/>
            <a:chExt cx="3657600" cy="2608953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92FDD89-3A27-43CA-B45D-9ABF37E046FC}"/>
                </a:ext>
              </a:extLst>
            </p:cNvPr>
            <p:cNvSpPr/>
            <p:nvPr/>
          </p:nvSpPr>
          <p:spPr>
            <a:xfrm>
              <a:off x="6726308" y="1406923"/>
              <a:ext cx="3638006" cy="20648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5D72C77-5734-4888-BA93-4B02D6E11AA2}"/>
                </a:ext>
              </a:extLst>
            </p:cNvPr>
            <p:cNvSpPr txBox="1"/>
            <p:nvPr/>
          </p:nvSpPr>
          <p:spPr>
            <a:xfrm>
              <a:off x="7031107" y="1537441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危机</a:t>
              </a:r>
            </a:p>
          </p:txBody>
        </p:sp>
        <p:cxnSp>
          <p:nvCxnSpPr>
            <p:cNvPr id="5" name="直接箭头连接符 4">
              <a:extLst>
                <a:ext uri="{FF2B5EF4-FFF2-40B4-BE49-F238E27FC236}">
                  <a16:creationId xmlns:a16="http://schemas.microsoft.com/office/drawing/2014/main" id="{D8B7AB2C-472A-4293-9172-4CF07FE26514}"/>
                </a:ext>
              </a:extLst>
            </p:cNvPr>
            <p:cNvCxnSpPr>
              <a:cxnSpLocks/>
              <a:stCxn id="4" idx="2"/>
              <a:endCxn id="6" idx="0"/>
            </p:cNvCxnSpPr>
            <p:nvPr/>
          </p:nvCxnSpPr>
          <p:spPr>
            <a:xfrm>
              <a:off x="7564507" y="2122216"/>
              <a:ext cx="1" cy="6463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CD3A787-11B8-484C-AD2D-410FCF91F353}"/>
                </a:ext>
              </a:extLst>
            </p:cNvPr>
            <p:cNvSpPr txBox="1"/>
            <p:nvPr/>
          </p:nvSpPr>
          <p:spPr>
            <a:xfrm>
              <a:off x="6978856" y="2768518"/>
              <a:ext cx="1171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企业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60CCE19-AC6E-4A72-B48B-17EA85D3A747}"/>
                </a:ext>
              </a:extLst>
            </p:cNvPr>
            <p:cNvSpPr txBox="1"/>
            <p:nvPr/>
          </p:nvSpPr>
          <p:spPr>
            <a:xfrm>
              <a:off x="8874059" y="2768517"/>
              <a:ext cx="1171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人民</a:t>
              </a:r>
            </a:p>
          </p:txBody>
        </p: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65C74FC5-4FFC-4EBD-AFC3-7008D84311C2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 flipV="1">
              <a:off x="8150159" y="3060905"/>
              <a:ext cx="7239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F7727A5-F0E7-4CFD-8104-FC4137A5642C}"/>
                </a:ext>
              </a:extLst>
            </p:cNvPr>
            <p:cNvSpPr txBox="1"/>
            <p:nvPr/>
          </p:nvSpPr>
          <p:spPr>
            <a:xfrm>
              <a:off x="8874059" y="1524624"/>
              <a:ext cx="1171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治安</a:t>
              </a:r>
            </a:p>
          </p:txBody>
        </p: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BEEB8169-6120-4EFF-B6CB-E2EFBA2CB544}"/>
                </a:ext>
              </a:extLst>
            </p:cNvPr>
            <p:cNvCxnSpPr>
              <a:cxnSpLocks/>
              <a:stCxn id="7" idx="0"/>
              <a:endCxn id="9" idx="2"/>
            </p:cNvCxnSpPr>
            <p:nvPr/>
          </p:nvCxnSpPr>
          <p:spPr>
            <a:xfrm flipV="1">
              <a:off x="9459711" y="2109399"/>
              <a:ext cx="0" cy="6591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7CFBD5F-A942-4AF4-BD28-42B944C4209D}"/>
                </a:ext>
              </a:extLst>
            </p:cNvPr>
            <p:cNvSpPr txBox="1"/>
            <p:nvPr/>
          </p:nvSpPr>
          <p:spPr>
            <a:xfrm>
              <a:off x="6878708" y="2237350"/>
              <a:ext cx="666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破产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0854E7F-8207-467A-9449-5F98A91F34B3}"/>
                </a:ext>
              </a:extLst>
            </p:cNvPr>
            <p:cNvSpPr txBox="1"/>
            <p:nvPr/>
          </p:nvSpPr>
          <p:spPr>
            <a:xfrm>
              <a:off x="8150159" y="3093820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失业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EC4DEC3-A2FD-4F09-831B-578F4D86AAB9}"/>
                </a:ext>
              </a:extLst>
            </p:cNvPr>
            <p:cNvSpPr txBox="1"/>
            <p:nvPr/>
          </p:nvSpPr>
          <p:spPr>
            <a:xfrm>
              <a:off x="9545708" y="2147082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自杀犯罪</a:t>
              </a:r>
            </a:p>
          </p:txBody>
        </p: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05FD3B3E-632A-45E3-A33C-FC2E470EEF88}"/>
                </a:ext>
              </a:extLst>
            </p:cNvPr>
            <p:cNvCxnSpPr>
              <a:cxnSpLocks/>
              <a:stCxn id="4" idx="2"/>
              <a:endCxn id="7" idx="0"/>
            </p:cNvCxnSpPr>
            <p:nvPr/>
          </p:nvCxnSpPr>
          <p:spPr>
            <a:xfrm>
              <a:off x="7564507" y="2122216"/>
              <a:ext cx="1895204" cy="6463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5968F13-6524-4342-90E4-50A69FF9ED1D}"/>
                </a:ext>
              </a:extLst>
            </p:cNvPr>
            <p:cNvSpPr txBox="1"/>
            <p:nvPr/>
          </p:nvSpPr>
          <p:spPr>
            <a:xfrm>
              <a:off x="8322152" y="2129635"/>
              <a:ext cx="666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破产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6C31D68-B35F-47F1-A179-BFB237DA941B}"/>
                </a:ext>
              </a:extLst>
            </p:cNvPr>
            <p:cNvSpPr txBox="1"/>
            <p:nvPr/>
          </p:nvSpPr>
          <p:spPr>
            <a:xfrm>
              <a:off x="7741957" y="3492656"/>
              <a:ext cx="1717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民生危机</a:t>
              </a:r>
            </a:p>
          </p:txBody>
        </p:sp>
      </p:grpSp>
      <p:pic>
        <p:nvPicPr>
          <p:cNvPr id="19" name="Picture 2" descr="K12SC0000009008">
            <a:extLst>
              <a:ext uri="{FF2B5EF4-FFF2-40B4-BE49-F238E27FC236}">
                <a16:creationId xmlns:a16="http://schemas.microsoft.com/office/drawing/2014/main" id="{434C3042-3730-40BB-978B-F728A63DC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38" y="3504868"/>
            <a:ext cx="410527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E05CE4B1-01F1-48FC-82E7-6C374CDE2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501" y="6097255"/>
            <a:ext cx="3889375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_GB2312"/>
              </a:rPr>
              <a:t>田纳西水利工程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B86811E4-BB3E-40CE-B4A2-232C27860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543" y="6097255"/>
            <a:ext cx="18732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_GB2312"/>
              </a:rPr>
              <a:t>“</a:t>
            </a: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_GB2312"/>
              </a:rPr>
              <a:t>以工代赈”</a:t>
            </a:r>
          </a:p>
        </p:txBody>
      </p:sp>
      <p:pic>
        <p:nvPicPr>
          <p:cNvPr id="23" name="Picture 3" descr="NEWPOL~1">
            <a:extLst>
              <a:ext uri="{FF2B5EF4-FFF2-40B4-BE49-F238E27FC236}">
                <a16:creationId xmlns:a16="http://schemas.microsoft.com/office/drawing/2014/main" id="{BF8A5F9A-0FAF-40CE-B0D4-066C2B018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2" b="15732"/>
          <a:stretch>
            <a:fillRect/>
          </a:stretch>
        </p:blipFill>
        <p:spPr bwMode="auto">
          <a:xfrm>
            <a:off x="6096000" y="3504868"/>
            <a:ext cx="3070168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200810~2">
            <a:extLst>
              <a:ext uri="{FF2B5EF4-FFF2-40B4-BE49-F238E27FC236}">
                <a16:creationId xmlns:a16="http://schemas.microsoft.com/office/drawing/2014/main" id="{70C0EC6B-61F9-42B8-B0B3-5EE811671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900" y="3504868"/>
            <a:ext cx="2772475" cy="248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表格 24">
            <a:extLst>
              <a:ext uri="{FF2B5EF4-FFF2-40B4-BE49-F238E27FC236}">
                <a16:creationId xmlns:a16="http://schemas.microsoft.com/office/drawing/2014/main" id="{C994B30D-F14F-4346-96EA-D94E582CB3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840425"/>
              </p:ext>
            </p:extLst>
          </p:nvPr>
        </p:nvGraphicFramePr>
        <p:xfrm>
          <a:off x="4644871" y="661733"/>
          <a:ext cx="7313034" cy="21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129">
                  <a:extLst>
                    <a:ext uri="{9D8B030D-6E8A-4147-A177-3AD203B41FA5}">
                      <a16:colId xmlns:a16="http://schemas.microsoft.com/office/drawing/2014/main" val="343925856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480950133"/>
                    </a:ext>
                  </a:extLst>
                </a:gridCol>
                <a:gridCol w="2737705">
                  <a:extLst>
                    <a:ext uri="{9D8B030D-6E8A-4147-A177-3AD203B41FA5}">
                      <a16:colId xmlns:a16="http://schemas.microsoft.com/office/drawing/2014/main" val="944873143"/>
                    </a:ext>
                  </a:extLst>
                </a:gridCol>
              </a:tblGrid>
              <a:tr h="5007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</a:rPr>
                        <a:t>病征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</a:rPr>
                        <a:t>处方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</a:rPr>
                        <a:t>疗效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242841"/>
                  </a:ext>
                </a:extLst>
              </a:tr>
              <a:tr h="1605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方正北魏楷书简体" panose="03000509000000000000" pitchFamily="65" charset="-122"/>
                          <a:ea typeface="方正北魏楷书简体" panose="03000509000000000000" pitchFamily="65" charset="-122"/>
                        </a:rPr>
                        <a:t>温饱，就业与保障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方正北魏楷书简体" panose="03000509000000000000" pitchFamily="65" charset="-122"/>
                          <a:ea typeface="方正北魏楷书简体" panose="03000509000000000000" pitchFamily="65" charset="-122"/>
                        </a:rPr>
                        <a:t>紧急救济，以工代赈，社保体系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方正北魏楷书简体" panose="03000509000000000000" pitchFamily="65" charset="-122"/>
                          <a:ea typeface="方正北魏楷书简体" panose="03000509000000000000" pitchFamily="65" charset="-122"/>
                        </a:rPr>
                        <a:t> 增加就业；扩大消费；缓和矛盾；稳定社会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3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896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hlinkClick r:id="rId2" action="ppaction://hlinksldjump"/>
            <a:extLst>
              <a:ext uri="{FF2B5EF4-FFF2-40B4-BE49-F238E27FC236}">
                <a16:creationId xmlns:a16="http://schemas.microsoft.com/office/drawing/2014/main" id="{9614B64E-83CF-4F67-B529-B24BE1FB27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106894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8F7E08B-0216-4E60-9180-CCDA15A23D0A}"/>
              </a:ext>
            </a:extLst>
          </p:cNvPr>
          <p:cNvSpPr txBox="1"/>
          <p:nvPr/>
        </p:nvSpPr>
        <p:spPr>
          <a:xfrm>
            <a:off x="914400" y="5334000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这些人为什么要抨击罗斯福？二者分歧何在？远见指的是什么？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58BD03A4-3538-4052-B9E1-40AA40F2A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57" y="364168"/>
            <a:ext cx="5637212" cy="464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　   报纸咒骂罗斯福太迁就工人，是“敲富人竹杠”、“天天吃烤百万富翁”！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社会保障法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出台后有人说“是从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共产党宣言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页逐字逐句抄来的。”甚至有人建议调查一下罗斯福是不是共产党。</a:t>
            </a:r>
          </a:p>
          <a:p>
            <a:pPr>
              <a:lnSpc>
                <a:spcPts val="4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罗斯福说：“在美国从来没有一个人比我对资本主义有着更坚定的信仰！”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FD64553F-2A73-40EB-BFEC-3E5995C45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3659" y="544020"/>
            <a:ext cx="5483541" cy="169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在美国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没有人比我更坚信私有企业、私有财产和私人利润制度。            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罗斯福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0D817A9F-D320-4F96-A439-9566FB6DE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3658" y="2367130"/>
            <a:ext cx="5483541" cy="225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他们只知道追求私利者一代的法则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他们没有远见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而没有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远见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的人必将灭亡。             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---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罗斯福谴责大资本家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3880150C-8F00-4246-B93B-D63FDB355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57" y="5209787"/>
            <a:ext cx="11034349" cy="156472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用国家力量扩大消费，调整供需矛盾，缓和社会矛盾，其实质是</a:t>
            </a:r>
            <a:r>
              <a:rPr lang="zh-CN" altLang="en-US" sz="2400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在维护资本主义制度的前提下对生产关系的局部调整，从根本上维护资本主义和资产阶级利益。                   </a:t>
            </a:r>
            <a:endParaRPr lang="en-US" altLang="zh-CN" sz="2400" dirty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rgbClr val="00B050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（旧秩序的新应用）</a:t>
            </a:r>
            <a:endParaRPr lang="zh-CN" altLang="en-US" sz="2400" b="1" dirty="0">
              <a:solidFill>
                <a:srgbClr val="00B050"/>
              </a:solidFill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959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9F91B80-E794-4DF5-BECB-4C3C0C11BD99}"/>
              </a:ext>
            </a:extLst>
          </p:cNvPr>
          <p:cNvSpPr txBox="1"/>
          <p:nvPr/>
        </p:nvSpPr>
        <p:spPr>
          <a:xfrm>
            <a:off x="381000" y="22860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二、罗斯福新政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97FADBF-5A04-4D6C-AC40-F4089C643146}"/>
              </a:ext>
            </a:extLst>
          </p:cNvPr>
          <p:cNvSpPr txBox="1"/>
          <p:nvPr/>
        </p:nvSpPr>
        <p:spPr>
          <a:xfrm>
            <a:off x="868313" y="915390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latin typeface="+mn-ea"/>
              </a:rPr>
              <a:t>3.</a:t>
            </a:r>
            <a:r>
              <a:rPr lang="zh-CN" altLang="en-US" sz="3000" dirty="0">
                <a:latin typeface="+mn-ea"/>
              </a:rPr>
              <a:t>评价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29874BF-53F6-4DED-BE1A-414917AFCEA2}"/>
              </a:ext>
            </a:extLst>
          </p:cNvPr>
          <p:cNvSpPr txBox="1"/>
          <p:nvPr/>
        </p:nvSpPr>
        <p:spPr>
          <a:xfrm>
            <a:off x="1447800" y="1571403"/>
            <a:ext cx="784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30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）局限：并不能从根本上解决供需矛盾；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AC3A8D-CD83-47F0-85EA-F2C0342E16FB}"/>
              </a:ext>
            </a:extLst>
          </p:cNvPr>
          <p:cNvSpPr txBox="1"/>
          <p:nvPr/>
        </p:nvSpPr>
        <p:spPr>
          <a:xfrm>
            <a:off x="1447800" y="2233739"/>
            <a:ext cx="784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3000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）意义：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2F21C23-F3DF-4B53-992D-D28907DFCF98}"/>
              </a:ext>
            </a:extLst>
          </p:cNvPr>
          <p:cNvSpPr txBox="1"/>
          <p:nvPr/>
        </p:nvSpPr>
        <p:spPr>
          <a:xfrm>
            <a:off x="3592286" y="2227416"/>
            <a:ext cx="861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对美国：走出经济危机；保障民主，遏制法西斯；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036F121-B312-4C7E-9ADB-769E927A076F}"/>
              </a:ext>
            </a:extLst>
          </p:cNvPr>
          <p:cNvSpPr txBox="1"/>
          <p:nvPr/>
        </p:nvSpPr>
        <p:spPr>
          <a:xfrm>
            <a:off x="3592286" y="2883429"/>
            <a:ext cx="861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对世界：美国成为反法西斯大后方；</a:t>
            </a:r>
            <a:endParaRPr lang="en-US" altLang="zh-CN" sz="3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1B43446-798C-45A6-BEAD-B16403C07AB4}"/>
              </a:ext>
            </a:extLst>
          </p:cNvPr>
          <p:cNvSpPr txBox="1"/>
          <p:nvPr/>
        </p:nvSpPr>
        <p:spPr>
          <a:xfrm>
            <a:off x="380999" y="419545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三、凯恩斯主义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C5BE665-8E48-4070-B089-B877FC491B9A}"/>
              </a:ext>
            </a:extLst>
          </p:cNvPr>
          <p:cNvSpPr txBox="1"/>
          <p:nvPr/>
        </p:nvSpPr>
        <p:spPr>
          <a:xfrm>
            <a:off x="1931027" y="4888568"/>
            <a:ext cx="25329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国家干预经济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7491A15-8FB7-4A95-9C61-0B10B48A712F}"/>
              </a:ext>
            </a:extLst>
          </p:cNvPr>
          <p:cNvSpPr txBox="1"/>
          <p:nvPr/>
        </p:nvSpPr>
        <p:spPr>
          <a:xfrm>
            <a:off x="1931027" y="5538258"/>
            <a:ext cx="25329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看得见的手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AC00331-9FEC-44D6-B265-79B816396B6D}"/>
              </a:ext>
            </a:extLst>
          </p:cNvPr>
          <p:cNvSpPr txBox="1"/>
          <p:nvPr/>
        </p:nvSpPr>
        <p:spPr>
          <a:xfrm>
            <a:off x="5855242" y="4882245"/>
            <a:ext cx="25329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自由放任主义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EADD763-3354-467B-A3D5-5E1CF825F507}"/>
              </a:ext>
            </a:extLst>
          </p:cNvPr>
          <p:cNvSpPr txBox="1"/>
          <p:nvPr/>
        </p:nvSpPr>
        <p:spPr>
          <a:xfrm>
            <a:off x="5855242" y="5538258"/>
            <a:ext cx="25329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看不见的手</a:t>
            </a:r>
          </a:p>
        </p:txBody>
      </p:sp>
      <p:sp>
        <p:nvSpPr>
          <p:cNvPr id="15" name="箭头: 左右 14">
            <a:extLst>
              <a:ext uri="{FF2B5EF4-FFF2-40B4-BE49-F238E27FC236}">
                <a16:creationId xmlns:a16="http://schemas.microsoft.com/office/drawing/2014/main" id="{45410AC9-3A98-4B0F-92E8-8A3372BD4D34}"/>
              </a:ext>
            </a:extLst>
          </p:cNvPr>
          <p:cNvSpPr/>
          <p:nvPr/>
        </p:nvSpPr>
        <p:spPr>
          <a:xfrm>
            <a:off x="4607103" y="5331526"/>
            <a:ext cx="1248139" cy="381000"/>
          </a:xfrm>
          <a:prstGeom prst="left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71531F9-14CA-4DC4-A54F-93881A1E5C71}"/>
              </a:ext>
            </a:extLst>
          </p:cNvPr>
          <p:cNvSpPr txBox="1"/>
          <p:nvPr/>
        </p:nvSpPr>
        <p:spPr>
          <a:xfrm>
            <a:off x="1909622" y="6194272"/>
            <a:ext cx="9505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与罗斯福新政相互印证，非指导关系；二战后广泛推广。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A5DDEFD-2B35-4195-8378-E8D13E53F411}"/>
              </a:ext>
            </a:extLst>
          </p:cNvPr>
          <p:cNvSpPr/>
          <p:nvPr/>
        </p:nvSpPr>
        <p:spPr>
          <a:xfrm>
            <a:off x="5105400" y="3539442"/>
            <a:ext cx="51860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开启了国家干预经济的先河；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512088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1548E66-8590-4DAB-8DA5-EF2814ADF499}"/>
              </a:ext>
            </a:extLst>
          </p:cNvPr>
          <p:cNvSpPr/>
          <p:nvPr/>
        </p:nvSpPr>
        <p:spPr>
          <a:xfrm>
            <a:off x="3810000" y="0"/>
            <a:ext cx="4343400" cy="685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华文中宋" panose="02010600040101010101" pitchFamily="2" charset="-122"/>
                <a:ea typeface="华文中宋" panose="02010600040101010101" pitchFamily="2" charset="-122"/>
              </a:rPr>
              <a:t>课堂小结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E3245B40-8C49-4492-AF5C-4CD0C7BCC19E}"/>
              </a:ext>
            </a:extLst>
          </p:cNvPr>
          <p:cNvCxnSpPr/>
          <p:nvPr/>
        </p:nvCxnSpPr>
        <p:spPr>
          <a:xfrm>
            <a:off x="1153887" y="2538550"/>
            <a:ext cx="10134600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4CA2D07F-E801-4691-83D2-D483F1E6DF21}"/>
              </a:ext>
            </a:extLst>
          </p:cNvPr>
          <p:cNvCxnSpPr>
            <a:cxnSpLocks/>
          </p:cNvCxnSpPr>
          <p:nvPr/>
        </p:nvCxnSpPr>
        <p:spPr>
          <a:xfrm>
            <a:off x="1153887" y="1547950"/>
            <a:ext cx="7086600" cy="331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6BB1AE4-DD24-4E3C-9DF9-7730E62F6ED9}"/>
              </a:ext>
            </a:extLst>
          </p:cNvPr>
          <p:cNvCxnSpPr>
            <a:cxnSpLocks/>
          </p:cNvCxnSpPr>
          <p:nvPr/>
        </p:nvCxnSpPr>
        <p:spPr>
          <a:xfrm>
            <a:off x="1153887" y="3529150"/>
            <a:ext cx="342900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D338959F-FD09-4B04-BF7F-CBC93B51B633}"/>
              </a:ext>
            </a:extLst>
          </p:cNvPr>
          <p:cNvCxnSpPr>
            <a:cxnSpLocks/>
          </p:cNvCxnSpPr>
          <p:nvPr/>
        </p:nvCxnSpPr>
        <p:spPr>
          <a:xfrm flipV="1">
            <a:off x="4647123" y="2913632"/>
            <a:ext cx="1207222" cy="61551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6525582D-4ADD-47E1-861A-D2939768CDDF}"/>
              </a:ext>
            </a:extLst>
          </p:cNvPr>
          <p:cNvCxnSpPr>
            <a:cxnSpLocks/>
          </p:cNvCxnSpPr>
          <p:nvPr/>
        </p:nvCxnSpPr>
        <p:spPr>
          <a:xfrm flipV="1">
            <a:off x="5928363" y="2410100"/>
            <a:ext cx="2579926" cy="45105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010B179C-2E9D-46DF-96F7-976D0F77CFFD}"/>
              </a:ext>
            </a:extLst>
          </p:cNvPr>
          <p:cNvCxnSpPr>
            <a:cxnSpLocks/>
          </p:cNvCxnSpPr>
          <p:nvPr/>
        </p:nvCxnSpPr>
        <p:spPr>
          <a:xfrm>
            <a:off x="8576851" y="2417720"/>
            <a:ext cx="2673536" cy="62949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795E15D2-3F63-4318-8AED-80E0DD5BA0B9}"/>
              </a:ext>
            </a:extLst>
          </p:cNvPr>
          <p:cNvCxnSpPr>
            <a:cxnSpLocks/>
          </p:cNvCxnSpPr>
          <p:nvPr/>
        </p:nvCxnSpPr>
        <p:spPr>
          <a:xfrm>
            <a:off x="8417920" y="1581082"/>
            <a:ext cx="1759131" cy="62324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035CA48F-6DB0-4295-BF0D-5C48E0927516}"/>
              </a:ext>
            </a:extLst>
          </p:cNvPr>
          <p:cNvCxnSpPr>
            <a:cxnSpLocks/>
          </p:cNvCxnSpPr>
          <p:nvPr/>
        </p:nvCxnSpPr>
        <p:spPr>
          <a:xfrm>
            <a:off x="10374087" y="2267023"/>
            <a:ext cx="944862" cy="13708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EA7CC118-AFA5-44D7-8A8E-A2AE1C71B091}"/>
              </a:ext>
            </a:extLst>
          </p:cNvPr>
          <p:cNvCxnSpPr/>
          <p:nvPr/>
        </p:nvCxnSpPr>
        <p:spPr>
          <a:xfrm>
            <a:off x="2373087" y="2410100"/>
            <a:ext cx="0" cy="12845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6AC09438-244D-46B7-B28F-72E96866BF0A}"/>
              </a:ext>
            </a:extLst>
          </p:cNvPr>
          <p:cNvCxnSpPr/>
          <p:nvPr/>
        </p:nvCxnSpPr>
        <p:spPr>
          <a:xfrm>
            <a:off x="10145487" y="2410100"/>
            <a:ext cx="0" cy="12845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0D5C352E-B724-4BC5-BC6E-35E5EEA94C71}"/>
              </a:ext>
            </a:extLst>
          </p:cNvPr>
          <p:cNvCxnSpPr/>
          <p:nvPr/>
        </p:nvCxnSpPr>
        <p:spPr>
          <a:xfrm>
            <a:off x="9231087" y="2410100"/>
            <a:ext cx="0" cy="12845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913D18C-6CA0-40E2-A228-F41DAC1CB11F}"/>
              </a:ext>
            </a:extLst>
          </p:cNvPr>
          <p:cNvCxnSpPr/>
          <p:nvPr/>
        </p:nvCxnSpPr>
        <p:spPr>
          <a:xfrm>
            <a:off x="8240487" y="2410100"/>
            <a:ext cx="0" cy="12845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61A070DD-F9D5-4D98-AD06-75424B0CB134}"/>
              </a:ext>
            </a:extLst>
          </p:cNvPr>
          <p:cNvCxnSpPr/>
          <p:nvPr/>
        </p:nvCxnSpPr>
        <p:spPr>
          <a:xfrm>
            <a:off x="7326087" y="2410100"/>
            <a:ext cx="0" cy="12845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B49E8BF0-A811-409E-87CD-D74F09F634EC}"/>
              </a:ext>
            </a:extLst>
          </p:cNvPr>
          <p:cNvCxnSpPr/>
          <p:nvPr/>
        </p:nvCxnSpPr>
        <p:spPr>
          <a:xfrm>
            <a:off x="6411687" y="2410100"/>
            <a:ext cx="0" cy="12845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341A180-D2A8-4478-AD15-948BAE9CC95B}"/>
              </a:ext>
            </a:extLst>
          </p:cNvPr>
          <p:cNvCxnSpPr/>
          <p:nvPr/>
        </p:nvCxnSpPr>
        <p:spPr>
          <a:xfrm>
            <a:off x="5344887" y="2410100"/>
            <a:ext cx="0" cy="12845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C2E077D4-2250-431E-A31E-3E59A163E144}"/>
              </a:ext>
            </a:extLst>
          </p:cNvPr>
          <p:cNvCxnSpPr/>
          <p:nvPr/>
        </p:nvCxnSpPr>
        <p:spPr>
          <a:xfrm>
            <a:off x="4354287" y="2410100"/>
            <a:ext cx="0" cy="12845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B1B4BFB4-3CCF-4C2A-87CF-A74C4779AE65}"/>
              </a:ext>
            </a:extLst>
          </p:cNvPr>
          <p:cNvCxnSpPr/>
          <p:nvPr/>
        </p:nvCxnSpPr>
        <p:spPr>
          <a:xfrm>
            <a:off x="3363687" y="2410100"/>
            <a:ext cx="0" cy="12845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237A42B8-F4D0-4E75-B010-A3C388244925}"/>
              </a:ext>
            </a:extLst>
          </p:cNvPr>
          <p:cNvCxnSpPr/>
          <p:nvPr/>
        </p:nvCxnSpPr>
        <p:spPr>
          <a:xfrm>
            <a:off x="1458687" y="2410100"/>
            <a:ext cx="0" cy="12845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69C0610A-4200-44FC-B0B4-17E09E2FD881}"/>
              </a:ext>
            </a:extLst>
          </p:cNvPr>
          <p:cNvCxnSpPr/>
          <p:nvPr/>
        </p:nvCxnSpPr>
        <p:spPr>
          <a:xfrm>
            <a:off x="11059887" y="2410100"/>
            <a:ext cx="0" cy="12845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1455A34C-BC4C-474A-A7D0-E539CF35E7E4}"/>
              </a:ext>
            </a:extLst>
          </p:cNvPr>
          <p:cNvSpPr txBox="1"/>
          <p:nvPr/>
        </p:nvSpPr>
        <p:spPr>
          <a:xfrm>
            <a:off x="1115787" y="2677887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1900</a:t>
            </a:r>
            <a:endParaRPr lang="zh-CN" altLang="en-US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178A97E9-B739-454C-95B3-373C0CE914AF}"/>
              </a:ext>
            </a:extLst>
          </p:cNvPr>
          <p:cNvSpPr txBox="1"/>
          <p:nvPr/>
        </p:nvSpPr>
        <p:spPr>
          <a:xfrm>
            <a:off x="2030187" y="2671354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1910</a:t>
            </a:r>
            <a:endParaRPr lang="zh-CN" altLang="en-US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A74A6C2E-3747-4148-9C50-9B8E6D94C094}"/>
              </a:ext>
            </a:extLst>
          </p:cNvPr>
          <p:cNvSpPr txBox="1"/>
          <p:nvPr/>
        </p:nvSpPr>
        <p:spPr>
          <a:xfrm>
            <a:off x="3000103" y="2681628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1920</a:t>
            </a:r>
            <a:endParaRPr lang="zh-CN" altLang="en-US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CFDEAAA9-BAEF-4E75-843A-9071BA57708D}"/>
              </a:ext>
            </a:extLst>
          </p:cNvPr>
          <p:cNvSpPr txBox="1"/>
          <p:nvPr/>
        </p:nvSpPr>
        <p:spPr>
          <a:xfrm>
            <a:off x="4002679" y="2677887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1930</a:t>
            </a:r>
            <a:endParaRPr lang="zh-CN" altLang="en-US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464583AD-4DFE-4743-8DC4-53B56441FF5C}"/>
              </a:ext>
            </a:extLst>
          </p:cNvPr>
          <p:cNvSpPr txBox="1"/>
          <p:nvPr/>
        </p:nvSpPr>
        <p:spPr>
          <a:xfrm>
            <a:off x="5005255" y="2671354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1940</a:t>
            </a:r>
            <a:endParaRPr lang="zh-CN" altLang="en-US" dirty="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C3FD30A-97A5-400A-BFDC-66D0A90BE0A3}"/>
              </a:ext>
            </a:extLst>
          </p:cNvPr>
          <p:cNvSpPr txBox="1"/>
          <p:nvPr/>
        </p:nvSpPr>
        <p:spPr>
          <a:xfrm>
            <a:off x="6096000" y="26670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1950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5CDBCBD6-7C41-4D5D-AA54-3737F22070CF}"/>
              </a:ext>
            </a:extLst>
          </p:cNvPr>
          <p:cNvSpPr txBox="1"/>
          <p:nvPr/>
        </p:nvSpPr>
        <p:spPr>
          <a:xfrm>
            <a:off x="7003876" y="2664517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1960</a:t>
            </a:r>
            <a:endParaRPr lang="zh-CN" altLang="en-US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08AF169B-0CBB-4C80-911E-50DC6EB3C5A4}"/>
              </a:ext>
            </a:extLst>
          </p:cNvPr>
          <p:cNvSpPr txBox="1"/>
          <p:nvPr/>
        </p:nvSpPr>
        <p:spPr>
          <a:xfrm>
            <a:off x="7911752" y="2664517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1970</a:t>
            </a:r>
            <a:endParaRPr lang="zh-CN" altLang="en-US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A1BF8A57-5BB7-4FFE-A810-A5660DC38AE4}"/>
              </a:ext>
            </a:extLst>
          </p:cNvPr>
          <p:cNvSpPr txBox="1"/>
          <p:nvPr/>
        </p:nvSpPr>
        <p:spPr>
          <a:xfrm>
            <a:off x="8919752" y="2671354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1980</a:t>
            </a:r>
            <a:endParaRPr lang="zh-CN" altLang="en-US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C576C54E-CB9B-42D1-8814-598EE8C1B053}"/>
              </a:ext>
            </a:extLst>
          </p:cNvPr>
          <p:cNvSpPr txBox="1"/>
          <p:nvPr/>
        </p:nvSpPr>
        <p:spPr>
          <a:xfrm>
            <a:off x="9834152" y="26670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1990</a:t>
            </a:r>
            <a:endParaRPr lang="zh-CN" altLang="en-US" dirty="0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41273813-93E9-477C-97B7-DE078AAE445D}"/>
              </a:ext>
            </a:extLst>
          </p:cNvPr>
          <p:cNvSpPr txBox="1"/>
          <p:nvPr/>
        </p:nvSpPr>
        <p:spPr>
          <a:xfrm>
            <a:off x="10772505" y="2677887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2000</a:t>
            </a:r>
            <a:endParaRPr lang="zh-CN" altLang="en-US" dirty="0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A84CF612-A761-4B92-AA5C-891685441BF1}"/>
              </a:ext>
            </a:extLst>
          </p:cNvPr>
          <p:cNvSpPr txBox="1"/>
          <p:nvPr/>
        </p:nvSpPr>
        <p:spPr>
          <a:xfrm>
            <a:off x="1430384" y="4350603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企业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A3DA7EF0-095B-4077-BF49-2812E957BCF9}"/>
              </a:ext>
            </a:extLst>
          </p:cNvPr>
          <p:cNvSpPr txBox="1"/>
          <p:nvPr/>
        </p:nvSpPr>
        <p:spPr>
          <a:xfrm>
            <a:off x="4668884" y="4368225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市场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B716DF53-72D8-444B-822E-9626A483084C}"/>
              </a:ext>
            </a:extLst>
          </p:cNvPr>
          <p:cNvSpPr txBox="1"/>
          <p:nvPr/>
        </p:nvSpPr>
        <p:spPr>
          <a:xfrm>
            <a:off x="2662647" y="5838246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金融机构</a:t>
            </a: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4CD58F46-7328-4DFC-865D-18954B5522D9}"/>
              </a:ext>
            </a:extLst>
          </p:cNvPr>
          <p:cNvCxnSpPr>
            <a:stCxn id="70" idx="3"/>
            <a:endCxn id="71" idx="1"/>
          </p:cNvCxnSpPr>
          <p:nvPr/>
        </p:nvCxnSpPr>
        <p:spPr>
          <a:xfrm>
            <a:off x="2459084" y="4642991"/>
            <a:ext cx="2209800" cy="176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8E4C5158-D606-45CE-B1BA-9500F3460734}"/>
              </a:ext>
            </a:extLst>
          </p:cNvPr>
          <p:cNvCxnSpPr>
            <a:stCxn id="71" idx="2"/>
            <a:endCxn id="72" idx="3"/>
          </p:cNvCxnSpPr>
          <p:nvPr/>
        </p:nvCxnSpPr>
        <p:spPr>
          <a:xfrm flipH="1">
            <a:off x="4491447" y="4953000"/>
            <a:ext cx="691787" cy="117763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930DA9D4-DA65-4B00-8836-6BC8795E1B58}"/>
              </a:ext>
            </a:extLst>
          </p:cNvPr>
          <p:cNvCxnSpPr>
            <a:stCxn id="70" idx="2"/>
            <a:endCxn id="72" idx="1"/>
          </p:cNvCxnSpPr>
          <p:nvPr/>
        </p:nvCxnSpPr>
        <p:spPr>
          <a:xfrm>
            <a:off x="1944734" y="4935378"/>
            <a:ext cx="717913" cy="11952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>
            <a:extLst>
              <a:ext uri="{FF2B5EF4-FFF2-40B4-BE49-F238E27FC236}">
                <a16:creationId xmlns:a16="http://schemas.microsoft.com/office/drawing/2014/main" id="{70BE4508-65C6-434D-9809-A09AD431822C}"/>
              </a:ext>
            </a:extLst>
          </p:cNvPr>
          <p:cNvSpPr txBox="1"/>
          <p:nvPr/>
        </p:nvSpPr>
        <p:spPr>
          <a:xfrm>
            <a:off x="7672250" y="4566798"/>
            <a:ext cx="222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“适度”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7BC915DE-1AF8-45FE-ACEC-52FE2E6CED0E}"/>
              </a:ext>
            </a:extLst>
          </p:cNvPr>
          <p:cNvSpPr txBox="1"/>
          <p:nvPr/>
        </p:nvSpPr>
        <p:spPr>
          <a:xfrm>
            <a:off x="7274922" y="5515080"/>
            <a:ext cx="290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“藏富于民”</a:t>
            </a:r>
          </a:p>
        </p:txBody>
      </p:sp>
    </p:spTree>
    <p:extLst>
      <p:ext uri="{BB962C8B-B14F-4D97-AF65-F5344CB8AC3E}">
        <p14:creationId xmlns:p14="http://schemas.microsoft.com/office/powerpoint/2010/main" val="137276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8889D14-8C0C-4D05-9E28-B01390A28D02}"/>
              </a:ext>
            </a:extLst>
          </p:cNvPr>
          <p:cNvSpPr txBox="1"/>
          <p:nvPr/>
        </p:nvSpPr>
        <p:spPr>
          <a:xfrm>
            <a:off x="381000" y="228600"/>
            <a:ext cx="4903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1929-1933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年经济危机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D24066-C744-4DBD-A357-3C826D65579B}"/>
              </a:ext>
            </a:extLst>
          </p:cNvPr>
          <p:cNvSpPr txBox="1"/>
          <p:nvPr/>
        </p:nvSpPr>
        <p:spPr>
          <a:xfrm>
            <a:off x="868313" y="849853"/>
            <a:ext cx="44165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latin typeface="+mn-ea"/>
              </a:rPr>
              <a:t>1.</a:t>
            </a:r>
            <a:r>
              <a:rPr lang="zh-CN" altLang="en-US" sz="3000" dirty="0">
                <a:latin typeface="+mn-ea"/>
              </a:rPr>
              <a:t>“大萧条”发生的原因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E9E2D4-BF15-4379-9E84-DDC82369A31A}"/>
              </a:ext>
            </a:extLst>
          </p:cNvPr>
          <p:cNvSpPr txBox="1"/>
          <p:nvPr/>
        </p:nvSpPr>
        <p:spPr>
          <a:xfrm>
            <a:off x="1480457" y="1440327"/>
            <a:ext cx="2300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30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）外部：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67100D7-E36B-4FED-9D46-07978D3B7C53}"/>
              </a:ext>
            </a:extLst>
          </p:cNvPr>
          <p:cNvSpPr txBox="1"/>
          <p:nvPr/>
        </p:nvSpPr>
        <p:spPr>
          <a:xfrm>
            <a:off x="3581400" y="1440329"/>
            <a:ext cx="44165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战后美国国际市场萎缩；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16AF4E5-1433-4FE2-8F7A-6DF60B21E8EA}"/>
              </a:ext>
            </a:extLst>
          </p:cNvPr>
          <p:cNvSpPr txBox="1"/>
          <p:nvPr/>
        </p:nvSpPr>
        <p:spPr>
          <a:xfrm>
            <a:off x="3581400" y="2030805"/>
            <a:ext cx="63401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德国拒绝向英法赔款，金融链断裂；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0BE901F-E624-4FA9-A935-06C3B5F7027E}"/>
              </a:ext>
            </a:extLst>
          </p:cNvPr>
          <p:cNvSpPr txBox="1"/>
          <p:nvPr/>
        </p:nvSpPr>
        <p:spPr>
          <a:xfrm>
            <a:off x="1480457" y="2621281"/>
            <a:ext cx="2300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3000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  <a:hlinkClick r:id="rId2" action="ppaction://hlinksldjump"/>
              </a:rPr>
              <a:t>内部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56D7CBA-32AB-4B05-AC22-1ABA443FA734}"/>
              </a:ext>
            </a:extLst>
          </p:cNvPr>
          <p:cNvSpPr txBox="1"/>
          <p:nvPr/>
        </p:nvSpPr>
        <p:spPr>
          <a:xfrm>
            <a:off x="2667000" y="3211757"/>
            <a:ext cx="71096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①主要：资义基本矛盾下的供需矛盾突出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ACE54F1-84C7-47FF-80C5-9D489C0661D5}"/>
              </a:ext>
            </a:extLst>
          </p:cNvPr>
          <p:cNvSpPr txBox="1"/>
          <p:nvPr/>
        </p:nvSpPr>
        <p:spPr>
          <a:xfrm>
            <a:off x="2666999" y="3802233"/>
            <a:ext cx="59554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②直接：过度信贷消费与股票投机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87AD5A3-96A5-417A-9999-A4222B5F144E}"/>
              </a:ext>
            </a:extLst>
          </p:cNvPr>
          <p:cNvSpPr txBox="1"/>
          <p:nvPr/>
        </p:nvSpPr>
        <p:spPr>
          <a:xfrm>
            <a:off x="2666999" y="4392709"/>
            <a:ext cx="71096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③政府：奉行自由放任政策，无有效举措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8CCBE47-F1CB-4F5D-852C-AB6B8AC6C9AC}"/>
              </a:ext>
            </a:extLst>
          </p:cNvPr>
          <p:cNvSpPr txBox="1"/>
          <p:nvPr/>
        </p:nvSpPr>
        <p:spPr>
          <a:xfrm>
            <a:off x="868313" y="4983185"/>
            <a:ext cx="48013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latin typeface="+mn-ea"/>
              </a:rPr>
              <a:t>2.</a:t>
            </a:r>
            <a:r>
              <a:rPr lang="zh-CN" altLang="en-US" sz="3000" dirty="0">
                <a:latin typeface="+mn-ea"/>
              </a:rPr>
              <a:t>“大萧条”的标志与</a:t>
            </a:r>
            <a:r>
              <a:rPr lang="zh-CN" altLang="en-US" sz="3000" dirty="0">
                <a:latin typeface="+mn-ea"/>
                <a:hlinkClick r:id="rId3" action="ppaction://hlinksldjump"/>
              </a:rPr>
              <a:t>特点</a:t>
            </a:r>
            <a:endParaRPr lang="zh-CN" altLang="en-US" sz="3000" dirty="0">
              <a:latin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8FD5751-9A4B-4D0C-B12C-55390B5D62C9}"/>
              </a:ext>
            </a:extLst>
          </p:cNvPr>
          <p:cNvSpPr txBox="1"/>
          <p:nvPr/>
        </p:nvSpPr>
        <p:spPr>
          <a:xfrm>
            <a:off x="2060656" y="5573661"/>
            <a:ext cx="49936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latin typeface="仿宋" panose="02010609060101010101" pitchFamily="49" charset="-122"/>
                <a:ea typeface="仿宋" panose="02010609060101010101" pitchFamily="49" charset="-122"/>
              </a:rPr>
              <a:t>1929.10.24 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“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  <a:hlinkClick r:id="rId4" action="ppaction://hlinksldjump"/>
              </a:rPr>
              <a:t>黑色星期四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”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2434AE9-3AED-478C-B838-B141343EC173}"/>
              </a:ext>
            </a:extLst>
          </p:cNvPr>
          <p:cNvSpPr txBox="1"/>
          <p:nvPr/>
        </p:nvSpPr>
        <p:spPr>
          <a:xfrm>
            <a:off x="2060656" y="6164139"/>
            <a:ext cx="48013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时间久，范围广，破坏力强</a:t>
            </a:r>
          </a:p>
        </p:txBody>
      </p:sp>
    </p:spTree>
    <p:extLst>
      <p:ext uri="{BB962C8B-B14F-4D97-AF65-F5344CB8AC3E}">
        <p14:creationId xmlns:p14="http://schemas.microsoft.com/office/powerpoint/2010/main" val="402096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84F56E5-30FF-408A-A280-CD649B1E1AD0}"/>
              </a:ext>
            </a:extLst>
          </p:cNvPr>
          <p:cNvSpPr txBox="1"/>
          <p:nvPr/>
        </p:nvSpPr>
        <p:spPr>
          <a:xfrm>
            <a:off x="609600" y="228600"/>
            <a:ext cx="11430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资本主义基本矛盾：</a:t>
            </a:r>
            <a:r>
              <a:rPr lang="zh-CN" altLang="en-US" sz="3200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生产日益社会化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zh-CN" altLang="en-US" sz="3200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生产资料私有制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的矛盾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7912D02-ED29-4A2D-AC22-1D9574EE9EB5}"/>
              </a:ext>
            </a:extLst>
          </p:cNvPr>
          <p:cNvCxnSpPr/>
          <p:nvPr/>
        </p:nvCxnSpPr>
        <p:spPr>
          <a:xfrm>
            <a:off x="3505200" y="5323947"/>
            <a:ext cx="777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91B3FCB5-A2B7-436A-A851-38134E53B772}"/>
              </a:ext>
            </a:extLst>
          </p:cNvPr>
          <p:cNvSpPr txBox="1"/>
          <p:nvPr/>
        </p:nvSpPr>
        <p:spPr>
          <a:xfrm>
            <a:off x="5369165" y="5552182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贫富差距巨大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ADC1EF1-A19F-4899-A00D-48047CAB5209}"/>
              </a:ext>
            </a:extLst>
          </p:cNvPr>
          <p:cNvSpPr txBox="1"/>
          <p:nvPr/>
        </p:nvSpPr>
        <p:spPr>
          <a:xfrm>
            <a:off x="7151938" y="5552182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总体购买力低下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AE411E-445C-4299-B405-72768D558AF0}"/>
              </a:ext>
            </a:extLst>
          </p:cNvPr>
          <p:cNvSpPr txBox="1"/>
          <p:nvPr/>
        </p:nvSpPr>
        <p:spPr>
          <a:xfrm>
            <a:off x="9372600" y="5552547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市场相对狭小</a:t>
            </a:r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BDEB6B33-66BB-4F7D-A772-7F3DBF45DEF8}"/>
              </a:ext>
            </a:extLst>
          </p:cNvPr>
          <p:cNvSpPr/>
          <p:nvPr/>
        </p:nvSpPr>
        <p:spPr>
          <a:xfrm>
            <a:off x="6826046" y="6033312"/>
            <a:ext cx="448976" cy="147189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F60CB2CA-A1D6-4ACC-AED3-6DACF435E8D1}"/>
              </a:ext>
            </a:extLst>
          </p:cNvPr>
          <p:cNvSpPr/>
          <p:nvPr/>
        </p:nvSpPr>
        <p:spPr>
          <a:xfrm>
            <a:off x="8953500" y="5996722"/>
            <a:ext cx="448976" cy="16310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B58D227-F95B-4A96-A42F-F5026D2963EA}"/>
              </a:ext>
            </a:extLst>
          </p:cNvPr>
          <p:cNvSpPr txBox="1"/>
          <p:nvPr/>
        </p:nvSpPr>
        <p:spPr>
          <a:xfrm>
            <a:off x="5372100" y="2192178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企业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528B74-CA93-4810-80C8-20C68EC16C70}"/>
              </a:ext>
            </a:extLst>
          </p:cNvPr>
          <p:cNvSpPr txBox="1"/>
          <p:nvPr/>
        </p:nvSpPr>
        <p:spPr>
          <a:xfrm>
            <a:off x="8610600" y="2209800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市场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E6EB3FC-7421-4425-8468-66DDD6CA4924}"/>
              </a:ext>
            </a:extLst>
          </p:cNvPr>
          <p:cNvSpPr txBox="1"/>
          <p:nvPr/>
        </p:nvSpPr>
        <p:spPr>
          <a:xfrm>
            <a:off x="6604363" y="367982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金融机构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428AEC04-F368-4986-A020-DE825337210B}"/>
              </a:ext>
            </a:extLst>
          </p:cNvPr>
          <p:cNvCxnSpPr/>
          <p:nvPr/>
        </p:nvCxnSpPr>
        <p:spPr>
          <a:xfrm>
            <a:off x="6400800" y="2362200"/>
            <a:ext cx="2209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7FBFD3AC-6414-40D8-880A-9118F7435C22}"/>
              </a:ext>
            </a:extLst>
          </p:cNvPr>
          <p:cNvSpPr txBox="1"/>
          <p:nvPr/>
        </p:nvSpPr>
        <p:spPr>
          <a:xfrm rot="1656421">
            <a:off x="8295339" y="2578439"/>
            <a:ext cx="372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+mn-ea"/>
              </a:rPr>
              <a:t>3</a:t>
            </a:r>
            <a:r>
              <a:rPr lang="zh-CN" altLang="en-US" sz="2400" dirty="0">
                <a:latin typeface="+mn-ea"/>
              </a:rPr>
              <a:t>余钱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C58B2A59-6D21-40ED-A6CC-0C36E3A8D786}"/>
              </a:ext>
            </a:extLst>
          </p:cNvPr>
          <p:cNvCxnSpPr>
            <a:cxnSpLocks/>
          </p:cNvCxnSpPr>
          <p:nvPr/>
        </p:nvCxnSpPr>
        <p:spPr>
          <a:xfrm flipH="1">
            <a:off x="6400800" y="2502187"/>
            <a:ext cx="2209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9A2FFACC-C41D-41B3-97E3-F4DE4470D41B}"/>
              </a:ext>
            </a:extLst>
          </p:cNvPr>
          <p:cNvSpPr txBox="1"/>
          <p:nvPr/>
        </p:nvSpPr>
        <p:spPr>
          <a:xfrm>
            <a:off x="6653348" y="2508751"/>
            <a:ext cx="1893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+mn-ea"/>
              </a:rPr>
              <a:t>1</a:t>
            </a:r>
            <a:r>
              <a:rPr lang="zh-CN" altLang="en-US" sz="2400" dirty="0">
                <a:latin typeface="+mn-ea"/>
              </a:rPr>
              <a:t>购买力不足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DD541B5E-2580-47F3-8543-B57AE6B31242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8433163" y="2814169"/>
            <a:ext cx="482238" cy="1158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1F8AB008-A2D2-4427-81AB-628AA286BDB3}"/>
              </a:ext>
            </a:extLst>
          </p:cNvPr>
          <p:cNvSpPr txBox="1"/>
          <p:nvPr/>
        </p:nvSpPr>
        <p:spPr>
          <a:xfrm>
            <a:off x="6818267" y="1923216"/>
            <a:ext cx="1629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+mn-ea"/>
              </a:rPr>
              <a:t>2</a:t>
            </a:r>
            <a:r>
              <a:rPr lang="zh-CN" altLang="en-US" sz="2400" dirty="0">
                <a:latin typeface="+mn-ea"/>
              </a:rPr>
              <a:t>分期付款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A7149D79-A021-4D83-AEFC-338A60469650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8610600" y="2794575"/>
            <a:ext cx="514350" cy="12688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3B1DC970-896B-4C5F-94B0-0AD1768B6C15}"/>
              </a:ext>
            </a:extLst>
          </p:cNvPr>
          <p:cNvSpPr txBox="1"/>
          <p:nvPr/>
        </p:nvSpPr>
        <p:spPr>
          <a:xfrm rot="1656421">
            <a:off x="8892964" y="2823317"/>
            <a:ext cx="372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+mn-ea"/>
              </a:rPr>
              <a:t>9</a:t>
            </a:r>
            <a:r>
              <a:rPr lang="zh-CN" altLang="en-US" sz="2400" dirty="0">
                <a:latin typeface="+mn-ea"/>
              </a:rPr>
              <a:t>利息</a:t>
            </a: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9C42A591-1BAE-471D-AC8C-34386C6E3911}"/>
              </a:ext>
            </a:extLst>
          </p:cNvPr>
          <p:cNvCxnSpPr>
            <a:cxnSpLocks/>
          </p:cNvCxnSpPr>
          <p:nvPr/>
        </p:nvCxnSpPr>
        <p:spPr>
          <a:xfrm>
            <a:off x="5853793" y="2740991"/>
            <a:ext cx="799555" cy="10358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29555550-16B9-4444-9F7B-685D2DD85073}"/>
              </a:ext>
            </a:extLst>
          </p:cNvPr>
          <p:cNvCxnSpPr>
            <a:cxnSpLocks/>
          </p:cNvCxnSpPr>
          <p:nvPr/>
        </p:nvCxnSpPr>
        <p:spPr>
          <a:xfrm flipH="1" flipV="1">
            <a:off x="5715000" y="2844326"/>
            <a:ext cx="833848" cy="10785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C701E809-39C9-4DA0-8B27-C23FB6864F76}"/>
              </a:ext>
            </a:extLst>
          </p:cNvPr>
          <p:cNvSpPr txBox="1"/>
          <p:nvPr/>
        </p:nvSpPr>
        <p:spPr>
          <a:xfrm rot="3201500">
            <a:off x="5173507" y="3238611"/>
            <a:ext cx="1431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+mn-ea"/>
              </a:rPr>
              <a:t>4</a:t>
            </a:r>
            <a:r>
              <a:rPr lang="zh-CN" altLang="en-US" sz="2400" dirty="0">
                <a:latin typeface="+mn-ea"/>
              </a:rPr>
              <a:t>贷款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B38BF74-8EDF-4C78-82B3-F40DC5D83CA5}"/>
              </a:ext>
            </a:extLst>
          </p:cNvPr>
          <p:cNvSpPr txBox="1"/>
          <p:nvPr/>
        </p:nvSpPr>
        <p:spPr>
          <a:xfrm rot="2856452">
            <a:off x="5783510" y="2882822"/>
            <a:ext cx="1431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+mn-ea"/>
              </a:rPr>
              <a:t>7</a:t>
            </a:r>
            <a:r>
              <a:rPr lang="zh-CN" altLang="en-US" sz="2400" dirty="0">
                <a:latin typeface="+mn-ea"/>
              </a:rPr>
              <a:t>还款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B4BA629-E0EF-4694-BBB7-1E83EADF4577}"/>
              </a:ext>
            </a:extLst>
          </p:cNvPr>
          <p:cNvSpPr txBox="1"/>
          <p:nvPr/>
        </p:nvSpPr>
        <p:spPr>
          <a:xfrm>
            <a:off x="6667500" y="409999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银行、股市</a:t>
            </a:r>
          </a:p>
        </p:txBody>
      </p:sp>
      <p:cxnSp>
        <p:nvCxnSpPr>
          <p:cNvPr id="38" name="连接符: 曲线 37">
            <a:extLst>
              <a:ext uri="{FF2B5EF4-FFF2-40B4-BE49-F238E27FC236}">
                <a16:creationId xmlns:a16="http://schemas.microsoft.com/office/drawing/2014/main" id="{D38FE754-E292-46FA-8085-7465ACF7830B}"/>
              </a:ext>
            </a:extLst>
          </p:cNvPr>
          <p:cNvCxnSpPr>
            <a:stCxn id="11" idx="0"/>
            <a:endCxn id="12" idx="0"/>
          </p:cNvCxnSpPr>
          <p:nvPr/>
        </p:nvCxnSpPr>
        <p:spPr>
          <a:xfrm rot="16200000" flipH="1">
            <a:off x="7496889" y="581739"/>
            <a:ext cx="17622" cy="3238500"/>
          </a:xfrm>
          <a:prstGeom prst="curvedConnector3">
            <a:avLst>
              <a:gd name="adj1" fmla="val -6115571"/>
            </a:avLst>
          </a:prstGeom>
          <a:ln>
            <a:solidFill>
              <a:srgbClr val="B61B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FD06FB60-8369-4C9C-996B-B62FD70ECAD0}"/>
              </a:ext>
            </a:extLst>
          </p:cNvPr>
          <p:cNvSpPr txBox="1"/>
          <p:nvPr/>
        </p:nvSpPr>
        <p:spPr>
          <a:xfrm>
            <a:off x="6231356" y="823923"/>
            <a:ext cx="2701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+mn-ea"/>
              </a:rPr>
              <a:t>5</a:t>
            </a:r>
            <a:r>
              <a:rPr lang="zh-CN" altLang="en-US" sz="2400" dirty="0">
                <a:latin typeface="+mn-ea"/>
              </a:rPr>
              <a:t>继续生产出售</a:t>
            </a:r>
          </a:p>
        </p:txBody>
      </p:sp>
      <p:cxnSp>
        <p:nvCxnSpPr>
          <p:cNvPr id="41" name="连接符: 曲线 40">
            <a:extLst>
              <a:ext uri="{FF2B5EF4-FFF2-40B4-BE49-F238E27FC236}">
                <a16:creationId xmlns:a16="http://schemas.microsoft.com/office/drawing/2014/main" id="{8001DB66-5B74-486C-9D71-FFC0C1537F9D}"/>
              </a:ext>
            </a:extLst>
          </p:cNvPr>
          <p:cNvCxnSpPr>
            <a:cxnSpLocks/>
            <a:stCxn id="12" idx="3"/>
            <a:endCxn id="36" idx="2"/>
          </p:cNvCxnSpPr>
          <p:nvPr/>
        </p:nvCxnSpPr>
        <p:spPr>
          <a:xfrm flipH="1">
            <a:off x="7581900" y="2502188"/>
            <a:ext cx="2057400" cy="2059475"/>
          </a:xfrm>
          <a:prstGeom prst="curvedConnector4">
            <a:avLst>
              <a:gd name="adj1" fmla="val -48571"/>
              <a:gd name="adj2" fmla="val 111100"/>
            </a:avLst>
          </a:prstGeom>
          <a:ln>
            <a:solidFill>
              <a:srgbClr val="B61B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489DEACF-A02A-4FA0-A371-0E547B0B1D96}"/>
              </a:ext>
            </a:extLst>
          </p:cNvPr>
          <p:cNvSpPr txBox="1"/>
          <p:nvPr/>
        </p:nvSpPr>
        <p:spPr>
          <a:xfrm>
            <a:off x="10616837" y="2829165"/>
            <a:ext cx="923330" cy="13879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dirty="0">
                <a:latin typeface="+mn-ea"/>
              </a:rPr>
              <a:t>10</a:t>
            </a:r>
            <a:r>
              <a:rPr lang="zh-CN" altLang="en-US" sz="2400" dirty="0">
                <a:latin typeface="+mn-ea"/>
              </a:rPr>
              <a:t>继续透支消费</a:t>
            </a:r>
          </a:p>
        </p:txBody>
      </p:sp>
      <p:cxnSp>
        <p:nvCxnSpPr>
          <p:cNvPr id="47" name="连接符: 曲线 46">
            <a:extLst>
              <a:ext uri="{FF2B5EF4-FFF2-40B4-BE49-F238E27FC236}">
                <a16:creationId xmlns:a16="http://schemas.microsoft.com/office/drawing/2014/main" id="{8C522995-F47D-445A-B926-4E572DB52A9C}"/>
              </a:ext>
            </a:extLst>
          </p:cNvPr>
          <p:cNvCxnSpPr>
            <a:cxnSpLocks/>
            <a:stCxn id="36" idx="2"/>
            <a:endCxn id="11" idx="1"/>
          </p:cNvCxnSpPr>
          <p:nvPr/>
        </p:nvCxnSpPr>
        <p:spPr>
          <a:xfrm rot="5400000" flipH="1">
            <a:off x="5438451" y="2418215"/>
            <a:ext cx="2077097" cy="2209800"/>
          </a:xfrm>
          <a:prstGeom prst="curvedConnector4">
            <a:avLst>
              <a:gd name="adj1" fmla="val -12264"/>
              <a:gd name="adj2" fmla="val 154089"/>
            </a:avLst>
          </a:prstGeom>
          <a:ln>
            <a:solidFill>
              <a:srgbClr val="B61B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7EA5BA0C-5DA5-428D-A8FE-8E35C2825743}"/>
              </a:ext>
            </a:extLst>
          </p:cNvPr>
          <p:cNvSpPr txBox="1"/>
          <p:nvPr/>
        </p:nvSpPr>
        <p:spPr>
          <a:xfrm>
            <a:off x="3337816" y="2731117"/>
            <a:ext cx="923330" cy="16608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dirty="0">
                <a:latin typeface="+mn-ea"/>
              </a:rPr>
              <a:t>11</a:t>
            </a:r>
            <a:r>
              <a:rPr lang="zh-CN" altLang="en-US" sz="2400" dirty="0">
                <a:latin typeface="+mn-ea"/>
              </a:rPr>
              <a:t>更多的资本投入生产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E6EC6D2-C2C7-4CF5-B729-45FD8FCBA2EB}"/>
              </a:ext>
            </a:extLst>
          </p:cNvPr>
          <p:cNvSpPr txBox="1"/>
          <p:nvPr/>
        </p:nvSpPr>
        <p:spPr>
          <a:xfrm>
            <a:off x="801281" y="3078541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政府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E354516-17F3-4BF2-A823-3FD6A80D2DEB}"/>
              </a:ext>
            </a:extLst>
          </p:cNvPr>
          <p:cNvSpPr txBox="1"/>
          <p:nvPr/>
        </p:nvSpPr>
        <p:spPr>
          <a:xfrm>
            <a:off x="382181" y="360176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+mn-ea"/>
              </a:rPr>
              <a:t>不多干预</a:t>
            </a:r>
          </a:p>
        </p:txBody>
      </p:sp>
      <p:sp>
        <p:nvSpPr>
          <p:cNvPr id="55" name="箭头: 右 54">
            <a:extLst>
              <a:ext uri="{FF2B5EF4-FFF2-40B4-BE49-F238E27FC236}">
                <a16:creationId xmlns:a16="http://schemas.microsoft.com/office/drawing/2014/main" id="{A42EF9C8-5814-4277-805F-94584DE3E9EB}"/>
              </a:ext>
            </a:extLst>
          </p:cNvPr>
          <p:cNvSpPr/>
          <p:nvPr/>
        </p:nvSpPr>
        <p:spPr>
          <a:xfrm rot="5400000" flipV="1">
            <a:off x="837299" y="3818436"/>
            <a:ext cx="4281159" cy="119156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F93B6CB3-0157-46F3-872F-A8FCEE37181B}"/>
              </a:ext>
            </a:extLst>
          </p:cNvPr>
          <p:cNvSpPr txBox="1"/>
          <p:nvPr/>
        </p:nvSpPr>
        <p:spPr>
          <a:xfrm>
            <a:off x="2266496" y="2539932"/>
            <a:ext cx="5200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重压累积崩溃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4600A12A-4050-49B9-82CA-A8B58A4ADB05}"/>
              </a:ext>
            </a:extLst>
          </p:cNvPr>
          <p:cNvSpPr txBox="1"/>
          <p:nvPr/>
        </p:nvSpPr>
        <p:spPr>
          <a:xfrm>
            <a:off x="6548848" y="4639629"/>
            <a:ext cx="220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+mn-ea"/>
              </a:rPr>
              <a:t>8</a:t>
            </a:r>
            <a:r>
              <a:rPr lang="zh-CN" altLang="en-US" sz="2400" dirty="0">
                <a:latin typeface="+mn-ea"/>
              </a:rPr>
              <a:t>企业↑股价↑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9AABACD2-4C18-41BB-B7BD-460351B37F92}"/>
              </a:ext>
            </a:extLst>
          </p:cNvPr>
          <p:cNvSpPr txBox="1"/>
          <p:nvPr/>
        </p:nvSpPr>
        <p:spPr>
          <a:xfrm>
            <a:off x="417015" y="883355"/>
            <a:ext cx="387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等线 Light" panose="02010600030101010101" pitchFamily="2" charset="-122"/>
                <a:ea typeface="等线 Light" panose="02010600030101010101" pitchFamily="2" charset="-122"/>
              </a:rPr>
              <a:t>社会生产需要的越来越多的生产资料越来越被少数人掌握</a:t>
            </a:r>
          </a:p>
        </p:txBody>
      </p:sp>
      <p:cxnSp>
        <p:nvCxnSpPr>
          <p:cNvPr id="59" name="连接符: 曲线 58">
            <a:extLst>
              <a:ext uri="{FF2B5EF4-FFF2-40B4-BE49-F238E27FC236}">
                <a16:creationId xmlns:a16="http://schemas.microsoft.com/office/drawing/2014/main" id="{543A1E05-5026-4E73-BFB1-0512EC38FFE9}"/>
              </a:ext>
            </a:extLst>
          </p:cNvPr>
          <p:cNvCxnSpPr>
            <a:cxnSpLocks/>
            <a:stCxn id="12" idx="0"/>
            <a:endCxn id="11" idx="0"/>
          </p:cNvCxnSpPr>
          <p:nvPr/>
        </p:nvCxnSpPr>
        <p:spPr>
          <a:xfrm rot="16200000" flipV="1">
            <a:off x="7496889" y="581739"/>
            <a:ext cx="17622" cy="3238500"/>
          </a:xfrm>
          <a:prstGeom prst="curvedConnector3">
            <a:avLst>
              <a:gd name="adj1" fmla="val 3695216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D1D9C3FB-60CC-4599-B1C6-CAACB7EE46CC}"/>
              </a:ext>
            </a:extLst>
          </p:cNvPr>
          <p:cNvSpPr txBox="1"/>
          <p:nvPr/>
        </p:nvSpPr>
        <p:spPr>
          <a:xfrm>
            <a:off x="6214314" y="1366142"/>
            <a:ext cx="2701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+mn-ea"/>
              </a:rPr>
              <a:t>6</a:t>
            </a:r>
            <a:r>
              <a:rPr lang="zh-CN" altLang="en-US" sz="2400" dirty="0">
                <a:latin typeface="+mn-ea"/>
              </a:rPr>
              <a:t>更多利润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DEF8B95-82A8-416B-AC06-20E6361F52F5}"/>
              </a:ext>
            </a:extLst>
          </p:cNvPr>
          <p:cNvSpPr txBox="1"/>
          <p:nvPr/>
        </p:nvSpPr>
        <p:spPr>
          <a:xfrm>
            <a:off x="3586393" y="5534538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社会分配不公</a:t>
            </a:r>
          </a:p>
        </p:txBody>
      </p:sp>
      <p:sp>
        <p:nvSpPr>
          <p:cNvPr id="42" name="箭头: 右 41">
            <a:extLst>
              <a:ext uri="{FF2B5EF4-FFF2-40B4-BE49-F238E27FC236}">
                <a16:creationId xmlns:a16="http://schemas.microsoft.com/office/drawing/2014/main" id="{D3CBD991-61DC-44F0-BA01-69730E60D9E3}"/>
              </a:ext>
            </a:extLst>
          </p:cNvPr>
          <p:cNvSpPr/>
          <p:nvPr/>
        </p:nvSpPr>
        <p:spPr>
          <a:xfrm>
            <a:off x="4977191" y="6004679"/>
            <a:ext cx="448976" cy="16310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连接符: 肘形 9">
            <a:extLst>
              <a:ext uri="{FF2B5EF4-FFF2-40B4-BE49-F238E27FC236}">
                <a16:creationId xmlns:a16="http://schemas.microsoft.com/office/drawing/2014/main" id="{7D9AE6F3-110A-4D80-A180-92B5F160FA58}"/>
              </a:ext>
            </a:extLst>
          </p:cNvPr>
          <p:cNvCxnSpPr>
            <a:stCxn id="2" idx="1"/>
            <a:endCxn id="39" idx="1"/>
          </p:cNvCxnSpPr>
          <p:nvPr/>
        </p:nvCxnSpPr>
        <p:spPr>
          <a:xfrm rot="10800000" flipH="1" flipV="1">
            <a:off x="609599" y="520987"/>
            <a:ext cx="2976793" cy="5552159"/>
          </a:xfrm>
          <a:prstGeom prst="bentConnector3">
            <a:avLst>
              <a:gd name="adj1" fmla="val -767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hlinkClick r:id="rId2" action="ppaction://hlinksldjump"/>
            <a:extLst>
              <a:ext uri="{FF2B5EF4-FFF2-40B4-BE49-F238E27FC236}">
                <a16:creationId xmlns:a16="http://schemas.microsoft.com/office/drawing/2014/main" id="{7398149A-9218-4D48-AA7D-B2A404E070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682165"/>
            <a:ext cx="838200" cy="117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5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259C1E1-D083-41AE-B3CC-DC91671A269A}"/>
              </a:ext>
            </a:extLst>
          </p:cNvPr>
          <p:cNvSpPr/>
          <p:nvPr/>
        </p:nvSpPr>
        <p:spPr>
          <a:xfrm>
            <a:off x="0" y="381000"/>
            <a:ext cx="4343400" cy="685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华文中宋" panose="02010600040101010101" pitchFamily="2" charset="-122"/>
                <a:ea typeface="华文中宋" panose="02010600040101010101" pitchFamily="2" charset="-122"/>
              </a:rPr>
              <a:t>“黑色星期四”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8F31D2B-8383-4EB9-9AB8-68DFC33BA6C0}"/>
              </a:ext>
            </a:extLst>
          </p:cNvPr>
          <p:cNvGrpSpPr/>
          <p:nvPr/>
        </p:nvGrpSpPr>
        <p:grpSpPr>
          <a:xfrm>
            <a:off x="1837531" y="1406368"/>
            <a:ext cx="3638006" cy="2652181"/>
            <a:chOff x="1837531" y="1406368"/>
            <a:chExt cx="3638006" cy="2652181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91ABDC2-4606-4C4C-A169-32F4E445A495}"/>
                </a:ext>
              </a:extLst>
            </p:cNvPr>
            <p:cNvSpPr txBox="1"/>
            <p:nvPr/>
          </p:nvSpPr>
          <p:spPr>
            <a:xfrm>
              <a:off x="3076325" y="1544860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股市↓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7D440FC-A2D8-4E94-AF91-C819EB772186}"/>
                </a:ext>
              </a:extLst>
            </p:cNvPr>
            <p:cNvSpPr txBox="1"/>
            <p:nvPr/>
          </p:nvSpPr>
          <p:spPr>
            <a:xfrm>
              <a:off x="1971425" y="2766662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资本家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A86D493C-B3DF-439E-9B01-4D69E1D30C2F}"/>
                </a:ext>
              </a:extLst>
            </p:cNvPr>
            <p:cNvSpPr txBox="1"/>
            <p:nvPr/>
          </p:nvSpPr>
          <p:spPr>
            <a:xfrm>
              <a:off x="4143125" y="2747944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人民</a:t>
              </a:r>
            </a:p>
          </p:txBody>
        </p: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1CFA903F-9B62-4968-911D-999E257A7426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 flipH="1">
              <a:off x="2695325" y="2154876"/>
              <a:ext cx="876300" cy="61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CFB4546-A8A8-473F-8B01-674A3B4F8868}"/>
                </a:ext>
              </a:extLst>
            </p:cNvPr>
            <p:cNvSpPr txBox="1"/>
            <p:nvPr/>
          </p:nvSpPr>
          <p:spPr>
            <a:xfrm>
              <a:off x="2611505" y="2090756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抛售</a:t>
              </a:r>
            </a:p>
          </p:txBody>
        </p: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A589EDB6-8F70-4E9C-BCF2-4FF41CC6B79A}"/>
                </a:ext>
              </a:extLst>
            </p:cNvPr>
            <p:cNvCxnSpPr>
              <a:cxnSpLocks/>
              <a:stCxn id="5" idx="3"/>
              <a:endCxn id="6" idx="1"/>
            </p:cNvCxnSpPr>
            <p:nvPr/>
          </p:nvCxnSpPr>
          <p:spPr>
            <a:xfrm flipV="1">
              <a:off x="3419225" y="3040332"/>
              <a:ext cx="723900" cy="187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5EAF84D-2E1E-45E8-A31F-D8D922189BC5}"/>
                </a:ext>
              </a:extLst>
            </p:cNvPr>
            <p:cNvSpPr txBox="1"/>
            <p:nvPr/>
          </p:nvSpPr>
          <p:spPr>
            <a:xfrm>
              <a:off x="3449705" y="267181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跟风</a:t>
              </a:r>
            </a:p>
          </p:txBody>
        </p: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3C0F3643-C99B-4B5E-BFAB-C09996432B02}"/>
                </a:ext>
              </a:extLst>
            </p:cNvPr>
            <p:cNvCxnSpPr>
              <a:cxnSpLocks/>
              <a:stCxn id="6" idx="0"/>
              <a:endCxn id="4" idx="2"/>
            </p:cNvCxnSpPr>
            <p:nvPr/>
          </p:nvCxnSpPr>
          <p:spPr>
            <a:xfrm flipH="1" flipV="1">
              <a:off x="3800225" y="2129635"/>
              <a:ext cx="876300" cy="6183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62AE7690-02B0-4A82-A5FB-21B6A6BE6BD8}"/>
                </a:ext>
              </a:extLst>
            </p:cNvPr>
            <p:cNvSpPr txBox="1"/>
            <p:nvPr/>
          </p:nvSpPr>
          <p:spPr>
            <a:xfrm>
              <a:off x="4257425" y="2193946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恶化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7E6E684-80BF-4589-9880-B9A02DA65C7C}"/>
                </a:ext>
              </a:extLst>
            </p:cNvPr>
            <p:cNvSpPr/>
            <p:nvPr/>
          </p:nvSpPr>
          <p:spPr>
            <a:xfrm>
              <a:off x="1837531" y="1406368"/>
              <a:ext cx="3638006" cy="20648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1A72468-5BB2-42E6-8DE3-DC276435E9F5}"/>
                </a:ext>
              </a:extLst>
            </p:cNvPr>
            <p:cNvSpPr txBox="1"/>
            <p:nvPr/>
          </p:nvSpPr>
          <p:spPr>
            <a:xfrm>
              <a:off x="2901071" y="3535329"/>
              <a:ext cx="1717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股市危机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AC5C5670-6145-4C29-952B-7C7FFF0221B8}"/>
              </a:ext>
            </a:extLst>
          </p:cNvPr>
          <p:cNvGrpSpPr/>
          <p:nvPr/>
        </p:nvGrpSpPr>
        <p:grpSpPr>
          <a:xfrm>
            <a:off x="4543163" y="4147155"/>
            <a:ext cx="3657600" cy="2608953"/>
            <a:chOff x="6726308" y="1406923"/>
            <a:chExt cx="3657600" cy="2608953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6CB8116A-33EC-4260-9DE2-D17293023C20}"/>
                </a:ext>
              </a:extLst>
            </p:cNvPr>
            <p:cNvSpPr/>
            <p:nvPr/>
          </p:nvSpPr>
          <p:spPr>
            <a:xfrm>
              <a:off x="6726308" y="1406923"/>
              <a:ext cx="3638006" cy="20648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8469303-F3FD-4B99-926E-A8E240132AC0}"/>
                </a:ext>
              </a:extLst>
            </p:cNvPr>
            <p:cNvSpPr txBox="1"/>
            <p:nvPr/>
          </p:nvSpPr>
          <p:spPr>
            <a:xfrm>
              <a:off x="7031107" y="1537441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危机</a:t>
              </a:r>
            </a:p>
          </p:txBody>
        </p: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0547C67C-979D-453B-AA52-C1B22A46A842}"/>
                </a:ext>
              </a:extLst>
            </p:cNvPr>
            <p:cNvCxnSpPr>
              <a:cxnSpLocks/>
              <a:stCxn id="25" idx="2"/>
              <a:endCxn id="28" idx="0"/>
            </p:cNvCxnSpPr>
            <p:nvPr/>
          </p:nvCxnSpPr>
          <p:spPr>
            <a:xfrm>
              <a:off x="7564507" y="2122216"/>
              <a:ext cx="1" cy="6463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056AD3C5-EE91-4023-B3D6-2BB8C8E67275}"/>
                </a:ext>
              </a:extLst>
            </p:cNvPr>
            <p:cNvSpPr txBox="1"/>
            <p:nvPr/>
          </p:nvSpPr>
          <p:spPr>
            <a:xfrm>
              <a:off x="6978856" y="2768518"/>
              <a:ext cx="1171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企业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3747A07-07E6-4001-B8E5-27927A3806CD}"/>
                </a:ext>
              </a:extLst>
            </p:cNvPr>
            <p:cNvSpPr txBox="1"/>
            <p:nvPr/>
          </p:nvSpPr>
          <p:spPr>
            <a:xfrm>
              <a:off x="8874059" y="2768517"/>
              <a:ext cx="1171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人民</a:t>
              </a:r>
            </a:p>
          </p:txBody>
        </p: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D0D09E20-F9A6-4321-8D34-1C5711B2B073}"/>
                </a:ext>
              </a:extLst>
            </p:cNvPr>
            <p:cNvCxnSpPr>
              <a:cxnSpLocks/>
              <a:stCxn id="28" idx="3"/>
              <a:endCxn id="29" idx="1"/>
            </p:cNvCxnSpPr>
            <p:nvPr/>
          </p:nvCxnSpPr>
          <p:spPr>
            <a:xfrm flipV="1">
              <a:off x="8150159" y="3060905"/>
              <a:ext cx="7239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FC60EABE-6EA3-469B-B0FF-D3CB69B5C857}"/>
                </a:ext>
              </a:extLst>
            </p:cNvPr>
            <p:cNvSpPr txBox="1"/>
            <p:nvPr/>
          </p:nvSpPr>
          <p:spPr>
            <a:xfrm>
              <a:off x="8874059" y="1524624"/>
              <a:ext cx="1171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治安</a:t>
              </a:r>
            </a:p>
          </p:txBody>
        </p: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355B9785-79F4-42DB-87AF-8703565D4214}"/>
                </a:ext>
              </a:extLst>
            </p:cNvPr>
            <p:cNvCxnSpPr>
              <a:cxnSpLocks/>
              <a:stCxn id="29" idx="0"/>
              <a:endCxn id="36" idx="2"/>
            </p:cNvCxnSpPr>
            <p:nvPr/>
          </p:nvCxnSpPr>
          <p:spPr>
            <a:xfrm flipV="1">
              <a:off x="9459711" y="2109399"/>
              <a:ext cx="0" cy="6591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29A27718-3663-4FA0-AE56-0E7F0431B752}"/>
                </a:ext>
              </a:extLst>
            </p:cNvPr>
            <p:cNvSpPr txBox="1"/>
            <p:nvPr/>
          </p:nvSpPr>
          <p:spPr>
            <a:xfrm>
              <a:off x="6878708" y="2237350"/>
              <a:ext cx="666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破产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71BF8498-9B77-4C08-8B1B-F63D728AB146}"/>
                </a:ext>
              </a:extLst>
            </p:cNvPr>
            <p:cNvSpPr txBox="1"/>
            <p:nvPr/>
          </p:nvSpPr>
          <p:spPr>
            <a:xfrm>
              <a:off x="8150159" y="3093820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失业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C3FD54D6-D383-4A2F-9E82-AA241528D261}"/>
                </a:ext>
              </a:extLst>
            </p:cNvPr>
            <p:cNvSpPr txBox="1"/>
            <p:nvPr/>
          </p:nvSpPr>
          <p:spPr>
            <a:xfrm>
              <a:off x="9545708" y="2147082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自杀犯罪</a:t>
              </a:r>
            </a:p>
          </p:txBody>
        </p: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56DC7B50-2070-48DB-9E9C-284299159DF7}"/>
                </a:ext>
              </a:extLst>
            </p:cNvPr>
            <p:cNvCxnSpPr>
              <a:cxnSpLocks/>
              <a:stCxn id="25" idx="2"/>
              <a:endCxn id="29" idx="0"/>
            </p:cNvCxnSpPr>
            <p:nvPr/>
          </p:nvCxnSpPr>
          <p:spPr>
            <a:xfrm>
              <a:off x="7564507" y="2122216"/>
              <a:ext cx="1895204" cy="6463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9F892961-22C8-4A80-8985-D4A4CC7C592C}"/>
                </a:ext>
              </a:extLst>
            </p:cNvPr>
            <p:cNvSpPr txBox="1"/>
            <p:nvPr/>
          </p:nvSpPr>
          <p:spPr>
            <a:xfrm>
              <a:off x="8322152" y="2129635"/>
              <a:ext cx="666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破产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9A0B5C78-B5C4-47CB-BA49-27A66357A160}"/>
                </a:ext>
              </a:extLst>
            </p:cNvPr>
            <p:cNvSpPr txBox="1"/>
            <p:nvPr/>
          </p:nvSpPr>
          <p:spPr>
            <a:xfrm>
              <a:off x="7741957" y="3492656"/>
              <a:ext cx="1717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民生危机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FFF0B72E-A17C-41CA-BED9-B7459F8B894E}"/>
              </a:ext>
            </a:extLst>
          </p:cNvPr>
          <p:cNvGrpSpPr/>
          <p:nvPr/>
        </p:nvGrpSpPr>
        <p:grpSpPr>
          <a:xfrm>
            <a:off x="363058" y="4158040"/>
            <a:ext cx="3638006" cy="2587861"/>
            <a:chOff x="363058" y="4158040"/>
            <a:chExt cx="3638006" cy="2587861"/>
          </a:xfrm>
        </p:grpSpPr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8E4CABAE-BFB4-4A6F-BFDB-68A51AC11455}"/>
                </a:ext>
              </a:extLst>
            </p:cNvPr>
            <p:cNvSpPr/>
            <p:nvPr/>
          </p:nvSpPr>
          <p:spPr>
            <a:xfrm>
              <a:off x="363058" y="4158040"/>
              <a:ext cx="3638006" cy="20648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4F6B5CD3-9F35-43E9-8DD0-750094A53EFD}"/>
                </a:ext>
              </a:extLst>
            </p:cNvPr>
            <p:cNvSpPr txBox="1"/>
            <p:nvPr/>
          </p:nvSpPr>
          <p:spPr>
            <a:xfrm>
              <a:off x="615605" y="4261809"/>
              <a:ext cx="1171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企业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A3D620C0-C5F8-4675-8C7A-FE0E71CAA4EC}"/>
                </a:ext>
              </a:extLst>
            </p:cNvPr>
            <p:cNvSpPr txBox="1"/>
            <p:nvPr/>
          </p:nvSpPr>
          <p:spPr>
            <a:xfrm>
              <a:off x="615604" y="5516172"/>
              <a:ext cx="1171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工人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5930B941-FBC5-4C3C-A5DD-E9054CC0441F}"/>
                </a:ext>
              </a:extLst>
            </p:cNvPr>
            <p:cNvSpPr txBox="1"/>
            <p:nvPr/>
          </p:nvSpPr>
          <p:spPr>
            <a:xfrm>
              <a:off x="2545643" y="4895082"/>
              <a:ext cx="1171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市场</a:t>
              </a:r>
            </a:p>
          </p:txBody>
        </p:sp>
        <p:cxnSp>
          <p:nvCxnSpPr>
            <p:cNvPr id="68" name="直接箭头连接符 67">
              <a:extLst>
                <a:ext uri="{FF2B5EF4-FFF2-40B4-BE49-F238E27FC236}">
                  <a16:creationId xmlns:a16="http://schemas.microsoft.com/office/drawing/2014/main" id="{63B4741E-CE42-47F1-8E5C-6BF17F2DECBD}"/>
                </a:ext>
              </a:extLst>
            </p:cNvPr>
            <p:cNvCxnSpPr>
              <a:cxnSpLocks/>
              <a:stCxn id="65" idx="2"/>
              <a:endCxn id="66" idx="0"/>
            </p:cNvCxnSpPr>
            <p:nvPr/>
          </p:nvCxnSpPr>
          <p:spPr>
            <a:xfrm flipH="1">
              <a:off x="1201256" y="4846584"/>
              <a:ext cx="1" cy="669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476FA90B-0807-4AFE-89C0-3B61B8C22AA5}"/>
                </a:ext>
              </a:extLst>
            </p:cNvPr>
            <p:cNvSpPr txBox="1"/>
            <p:nvPr/>
          </p:nvSpPr>
          <p:spPr>
            <a:xfrm>
              <a:off x="515457" y="4895082"/>
              <a:ext cx="666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裁员</a:t>
              </a: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FF97428C-2C88-4B04-8D5A-EEA273041369}"/>
                </a:ext>
              </a:extLst>
            </p:cNvPr>
            <p:cNvSpPr txBox="1"/>
            <p:nvPr/>
          </p:nvSpPr>
          <p:spPr>
            <a:xfrm>
              <a:off x="2292005" y="5670159"/>
              <a:ext cx="666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更穷</a:t>
              </a:r>
            </a:p>
          </p:txBody>
        </p:sp>
        <p:cxnSp>
          <p:nvCxnSpPr>
            <p:cNvPr id="73" name="直接箭头连接符 72">
              <a:extLst>
                <a:ext uri="{FF2B5EF4-FFF2-40B4-BE49-F238E27FC236}">
                  <a16:creationId xmlns:a16="http://schemas.microsoft.com/office/drawing/2014/main" id="{A1564998-0B2A-4A88-A1F5-6D1D38320C80}"/>
                </a:ext>
              </a:extLst>
            </p:cNvPr>
            <p:cNvCxnSpPr>
              <a:cxnSpLocks/>
              <a:stCxn id="66" idx="3"/>
              <a:endCxn id="67" idx="2"/>
            </p:cNvCxnSpPr>
            <p:nvPr/>
          </p:nvCxnSpPr>
          <p:spPr>
            <a:xfrm flipV="1">
              <a:off x="1786907" y="5479857"/>
              <a:ext cx="1344388" cy="3287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箭头连接符 75">
              <a:extLst>
                <a:ext uri="{FF2B5EF4-FFF2-40B4-BE49-F238E27FC236}">
                  <a16:creationId xmlns:a16="http://schemas.microsoft.com/office/drawing/2014/main" id="{FD663F75-EDDA-4B54-BD96-DD4F6CC75099}"/>
                </a:ext>
              </a:extLst>
            </p:cNvPr>
            <p:cNvCxnSpPr>
              <a:cxnSpLocks/>
              <a:stCxn id="67" idx="0"/>
              <a:endCxn id="65" idx="3"/>
            </p:cNvCxnSpPr>
            <p:nvPr/>
          </p:nvCxnSpPr>
          <p:spPr>
            <a:xfrm flipH="1" flipV="1">
              <a:off x="1786908" y="4554197"/>
              <a:ext cx="1344387" cy="3408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AB0A87AC-7A2F-4A39-878A-8E4E199D5536}"/>
                </a:ext>
              </a:extLst>
            </p:cNvPr>
            <p:cNvSpPr txBox="1"/>
            <p:nvPr/>
          </p:nvSpPr>
          <p:spPr>
            <a:xfrm>
              <a:off x="2354599" y="4379556"/>
              <a:ext cx="666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更小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E6555DF7-3EC0-415A-9859-4E462012A6D2}"/>
                </a:ext>
              </a:extLst>
            </p:cNvPr>
            <p:cNvSpPr txBox="1"/>
            <p:nvPr/>
          </p:nvSpPr>
          <p:spPr>
            <a:xfrm>
              <a:off x="1218668" y="4885430"/>
              <a:ext cx="1161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缩减工资</a:t>
              </a: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CCAE250E-DBD2-4A29-9421-E921D92AAD20}"/>
                </a:ext>
              </a:extLst>
            </p:cNvPr>
            <p:cNvSpPr txBox="1"/>
            <p:nvPr/>
          </p:nvSpPr>
          <p:spPr>
            <a:xfrm>
              <a:off x="1433128" y="6222681"/>
              <a:ext cx="1717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企业危机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9262466-AB0F-4A4E-B07B-79AA5EFB427F}"/>
              </a:ext>
            </a:extLst>
          </p:cNvPr>
          <p:cNvGrpSpPr/>
          <p:nvPr/>
        </p:nvGrpSpPr>
        <p:grpSpPr>
          <a:xfrm>
            <a:off x="6479234" y="1358768"/>
            <a:ext cx="3638006" cy="2626091"/>
            <a:chOff x="4495267" y="4136980"/>
            <a:chExt cx="3638006" cy="2626091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26CEAFB5-247B-4176-9AFF-C88527ED9D82}"/>
                </a:ext>
              </a:extLst>
            </p:cNvPr>
            <p:cNvSpPr/>
            <p:nvPr/>
          </p:nvSpPr>
          <p:spPr>
            <a:xfrm>
              <a:off x="4495267" y="4136980"/>
              <a:ext cx="3638006" cy="20648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739AAED0-DEA1-4A38-AB38-1F3075F25653}"/>
                </a:ext>
              </a:extLst>
            </p:cNvPr>
            <p:cNvSpPr txBox="1"/>
            <p:nvPr/>
          </p:nvSpPr>
          <p:spPr>
            <a:xfrm>
              <a:off x="4683588" y="4231507"/>
              <a:ext cx="1171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企业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75672AB9-E1E9-4AF4-B33F-EF580E1C4A5C}"/>
                </a:ext>
              </a:extLst>
            </p:cNvPr>
            <p:cNvSpPr txBox="1"/>
            <p:nvPr/>
          </p:nvSpPr>
          <p:spPr>
            <a:xfrm>
              <a:off x="4683588" y="5408823"/>
              <a:ext cx="1171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银行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6668E94D-ACBE-4B6D-911F-BE2B124B84C8}"/>
                </a:ext>
              </a:extLst>
            </p:cNvPr>
            <p:cNvSpPr txBox="1"/>
            <p:nvPr/>
          </p:nvSpPr>
          <p:spPr>
            <a:xfrm>
              <a:off x="6162958" y="4231506"/>
              <a:ext cx="1171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人民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E843BA62-3F23-4E3E-80CC-A4C6A4BF00B2}"/>
                </a:ext>
              </a:extLst>
            </p:cNvPr>
            <p:cNvSpPr txBox="1"/>
            <p:nvPr/>
          </p:nvSpPr>
          <p:spPr>
            <a:xfrm>
              <a:off x="6628864" y="5401056"/>
              <a:ext cx="1171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破产</a:t>
              </a:r>
            </a:p>
          </p:txBody>
        </p: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935940BA-05A6-4DD4-9D58-F9FD9B6951FB}"/>
                </a:ext>
              </a:extLst>
            </p:cNvPr>
            <p:cNvCxnSpPr>
              <a:cxnSpLocks/>
              <a:stCxn id="44" idx="2"/>
              <a:endCxn id="45" idx="0"/>
            </p:cNvCxnSpPr>
            <p:nvPr/>
          </p:nvCxnSpPr>
          <p:spPr>
            <a:xfrm>
              <a:off x="5269240" y="4816282"/>
              <a:ext cx="0" cy="5925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802A3757-4304-44B1-BA4B-4C3A5C5A8D8F}"/>
                </a:ext>
              </a:extLst>
            </p:cNvPr>
            <p:cNvCxnSpPr>
              <a:cxnSpLocks/>
              <a:stCxn id="46" idx="2"/>
              <a:endCxn id="45" idx="0"/>
            </p:cNvCxnSpPr>
            <p:nvPr/>
          </p:nvCxnSpPr>
          <p:spPr>
            <a:xfrm flipH="1">
              <a:off x="5269240" y="4816281"/>
              <a:ext cx="1479370" cy="5925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603BC5F4-B847-4A40-9F9D-B360FA51E5DD}"/>
                </a:ext>
              </a:extLst>
            </p:cNvPr>
            <p:cNvCxnSpPr>
              <a:cxnSpLocks/>
              <a:stCxn id="45" idx="3"/>
              <a:endCxn id="47" idx="1"/>
            </p:cNvCxnSpPr>
            <p:nvPr/>
          </p:nvCxnSpPr>
          <p:spPr>
            <a:xfrm flipV="1">
              <a:off x="5854891" y="5693444"/>
              <a:ext cx="773973" cy="776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9DA646B8-DB16-447F-A1D1-F2EE92C661E7}"/>
                </a:ext>
              </a:extLst>
            </p:cNvPr>
            <p:cNvSpPr txBox="1"/>
            <p:nvPr/>
          </p:nvSpPr>
          <p:spPr>
            <a:xfrm>
              <a:off x="5324758" y="484052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挤兑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621E9896-8576-4ED5-860E-D2BEDD659922}"/>
                </a:ext>
              </a:extLst>
            </p:cNvPr>
            <p:cNvSpPr txBox="1"/>
            <p:nvPr/>
          </p:nvSpPr>
          <p:spPr>
            <a:xfrm>
              <a:off x="5710106" y="5790133"/>
              <a:ext cx="1171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资金断裂</a:t>
              </a:r>
            </a:p>
          </p:txBody>
        </p: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DCF81F13-3116-4E88-96F3-B94F54BF5E62}"/>
                </a:ext>
              </a:extLst>
            </p:cNvPr>
            <p:cNvCxnSpPr>
              <a:cxnSpLocks/>
              <a:stCxn id="47" idx="0"/>
              <a:endCxn id="46" idx="2"/>
            </p:cNvCxnSpPr>
            <p:nvPr/>
          </p:nvCxnSpPr>
          <p:spPr>
            <a:xfrm flipH="1" flipV="1">
              <a:off x="6748610" y="4816281"/>
              <a:ext cx="465906" cy="5847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A0FD60F9-3502-474A-A817-40DD2B73CA31}"/>
                </a:ext>
              </a:extLst>
            </p:cNvPr>
            <p:cNvSpPr txBox="1"/>
            <p:nvPr/>
          </p:nvSpPr>
          <p:spPr>
            <a:xfrm>
              <a:off x="7056677" y="489432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恐慌</a:t>
              </a: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87CABEBC-2393-44CD-94D4-ACAC969745FD}"/>
                </a:ext>
              </a:extLst>
            </p:cNvPr>
            <p:cNvSpPr txBox="1"/>
            <p:nvPr/>
          </p:nvSpPr>
          <p:spPr>
            <a:xfrm>
              <a:off x="5496762" y="6239851"/>
              <a:ext cx="1717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银行危机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2D1D405-2AE9-4A4A-BE78-A801E842BC5F}"/>
              </a:ext>
            </a:extLst>
          </p:cNvPr>
          <p:cNvGrpSpPr/>
          <p:nvPr/>
        </p:nvGrpSpPr>
        <p:grpSpPr>
          <a:xfrm>
            <a:off x="8491401" y="4144817"/>
            <a:ext cx="3638006" cy="2626091"/>
            <a:chOff x="8491401" y="4144817"/>
            <a:chExt cx="3638006" cy="2626091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AC09572C-4BE5-4EF3-A3EF-57C030A0A500}"/>
                </a:ext>
              </a:extLst>
            </p:cNvPr>
            <p:cNvSpPr/>
            <p:nvPr/>
          </p:nvSpPr>
          <p:spPr>
            <a:xfrm>
              <a:off x="8491401" y="4144817"/>
              <a:ext cx="3638006" cy="20648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4EFBC1B5-474B-4737-8D81-ED8ED94A0CB2}"/>
                </a:ext>
              </a:extLst>
            </p:cNvPr>
            <p:cNvSpPr txBox="1"/>
            <p:nvPr/>
          </p:nvSpPr>
          <p:spPr>
            <a:xfrm>
              <a:off x="9492896" y="6247688"/>
              <a:ext cx="1717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农业危机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891C9ED2-0467-43EB-8AA7-A5F4117E950B}"/>
                </a:ext>
              </a:extLst>
            </p:cNvPr>
            <p:cNvSpPr txBox="1"/>
            <p:nvPr/>
          </p:nvSpPr>
          <p:spPr>
            <a:xfrm>
              <a:off x="9640960" y="4231505"/>
              <a:ext cx="1171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农业</a:t>
              </a: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D003FFFB-3605-40B0-B560-306965CB0567}"/>
                </a:ext>
              </a:extLst>
            </p:cNvPr>
            <p:cNvSpPr txBox="1"/>
            <p:nvPr/>
          </p:nvSpPr>
          <p:spPr>
            <a:xfrm>
              <a:off x="9640960" y="5455903"/>
              <a:ext cx="1171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市场</a:t>
              </a:r>
            </a:p>
          </p:txBody>
        </p:sp>
        <p:cxnSp>
          <p:nvCxnSpPr>
            <p:cNvPr id="70" name="直接箭头连接符 69">
              <a:extLst>
                <a:ext uri="{FF2B5EF4-FFF2-40B4-BE49-F238E27FC236}">
                  <a16:creationId xmlns:a16="http://schemas.microsoft.com/office/drawing/2014/main" id="{AD221654-472D-4FF4-8289-C4B82B877A32}"/>
                </a:ext>
              </a:extLst>
            </p:cNvPr>
            <p:cNvCxnSpPr>
              <a:cxnSpLocks/>
            </p:cNvCxnSpPr>
            <p:nvPr/>
          </p:nvCxnSpPr>
          <p:spPr>
            <a:xfrm>
              <a:off x="10097067" y="4816280"/>
              <a:ext cx="0" cy="6396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箭头连接符 73">
              <a:extLst>
                <a:ext uri="{FF2B5EF4-FFF2-40B4-BE49-F238E27FC236}">
                  <a16:creationId xmlns:a16="http://schemas.microsoft.com/office/drawing/2014/main" id="{1265C343-9250-4DDC-B939-CB4860B9AA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10404" y="4816279"/>
              <a:ext cx="0" cy="6396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990F2E69-88C8-4A23-9957-70CB3167D883}"/>
                </a:ext>
              </a:extLst>
            </p:cNvPr>
            <p:cNvSpPr txBox="1"/>
            <p:nvPr/>
          </p:nvSpPr>
          <p:spPr>
            <a:xfrm>
              <a:off x="9365536" y="4847602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生产过剩</a:t>
              </a: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F7D8B553-909F-4F55-AEB0-39360A7910B3}"/>
                </a:ext>
              </a:extLst>
            </p:cNvPr>
            <p:cNvSpPr txBox="1"/>
            <p:nvPr/>
          </p:nvSpPr>
          <p:spPr>
            <a:xfrm>
              <a:off x="10445413" y="4846234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购买不足</a:t>
              </a:r>
            </a:p>
          </p:txBody>
        </p:sp>
      </p:grpSp>
      <p:pic>
        <p:nvPicPr>
          <p:cNvPr id="78" name="图片 77">
            <a:hlinkClick r:id="rId2" action="ppaction://hlinksldjump"/>
            <a:extLst>
              <a:ext uri="{FF2B5EF4-FFF2-40B4-BE49-F238E27FC236}">
                <a16:creationId xmlns:a16="http://schemas.microsoft.com/office/drawing/2014/main" id="{41F199A2-DC45-422B-8C94-DCA4E12B1F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329" y="0"/>
            <a:ext cx="838200" cy="117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2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E28E013E-DAA5-4690-A7A4-A35B26534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76" y="1523999"/>
            <a:ext cx="6015790" cy="4038600"/>
          </a:xfrm>
          <a:prstGeom prst="rect">
            <a:avLst/>
          </a:prstGeom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E74726CD-0D66-4F5D-8E38-66E627B17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2130" y="463966"/>
            <a:ext cx="5096693" cy="169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一般的经济危机持续一年最多不过两年，而这场危机持续了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年之久。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8DD8262C-9D21-45AE-85F0-30411744E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2130" y="4412834"/>
            <a:ext cx="5096693" cy="169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资本主义世界的工业产量下降了三分之一以上，国际贸易总额减少了三分之二。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842C1CC-9738-4D40-9CE3-20C454AB3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438400"/>
            <a:ext cx="4953000" cy="169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经济危机从美国迅速波及到了所有的资本主义国家，并影响到所有的经济部门。</a:t>
            </a:r>
          </a:p>
        </p:txBody>
      </p:sp>
      <p:pic>
        <p:nvPicPr>
          <p:cNvPr id="17" name="图片 16">
            <a:hlinkClick r:id="rId3" action="ppaction://hlinksldjump"/>
            <a:extLst>
              <a:ext uri="{FF2B5EF4-FFF2-40B4-BE49-F238E27FC236}">
                <a16:creationId xmlns:a16="http://schemas.microsoft.com/office/drawing/2014/main" id="{867D6BF8-B5BC-4D65-B572-2D10AB71F2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2164"/>
            <a:ext cx="838200" cy="117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3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1F3BFE7-ED2E-476F-A82E-E20AF23663FD}"/>
              </a:ext>
            </a:extLst>
          </p:cNvPr>
          <p:cNvSpPr txBox="1"/>
          <p:nvPr/>
        </p:nvSpPr>
        <p:spPr>
          <a:xfrm>
            <a:off x="381000" y="228600"/>
            <a:ext cx="4903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1929-1933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年经济危机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CA9BDC5-A444-49FC-8665-E578F09D9306}"/>
              </a:ext>
            </a:extLst>
          </p:cNvPr>
          <p:cNvSpPr txBox="1"/>
          <p:nvPr/>
        </p:nvSpPr>
        <p:spPr>
          <a:xfrm>
            <a:off x="868313" y="913283"/>
            <a:ext cx="48013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latin typeface="+mn-ea"/>
              </a:rPr>
              <a:t>3.</a:t>
            </a:r>
            <a:r>
              <a:rPr lang="zh-CN" altLang="en-US" sz="3000" dirty="0">
                <a:latin typeface="+mn-ea"/>
              </a:rPr>
              <a:t>“大萧条”对世界的影响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8D603F8-4250-423D-A0EA-7DAAD74FE8C4}"/>
              </a:ext>
            </a:extLst>
          </p:cNvPr>
          <p:cNvSpPr txBox="1"/>
          <p:nvPr/>
        </p:nvSpPr>
        <p:spPr>
          <a:xfrm>
            <a:off x="1447800" y="1567188"/>
            <a:ext cx="335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30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）对世界经济：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A6D2A25-CA22-4B25-B2BC-2FE2E0857D64}"/>
              </a:ext>
            </a:extLst>
          </p:cNvPr>
          <p:cNvSpPr txBox="1"/>
          <p:nvPr/>
        </p:nvSpPr>
        <p:spPr>
          <a:xfrm>
            <a:off x="4648200" y="1567189"/>
            <a:ext cx="647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各国陆续推出利己主义的反危机措施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794F04E-8582-4B24-8980-B0B9B2D94F6D}"/>
              </a:ext>
            </a:extLst>
          </p:cNvPr>
          <p:cNvSpPr txBox="1"/>
          <p:nvPr/>
        </p:nvSpPr>
        <p:spPr>
          <a:xfrm>
            <a:off x="1447800" y="2221095"/>
            <a:ext cx="335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3000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）对世界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  <a:hlinkClick r:id="rId2" action="ppaction://hlinksldjump"/>
              </a:rPr>
              <a:t>政治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C94A37C-3D25-4475-BF04-32F5CDCD6A01}"/>
              </a:ext>
            </a:extLst>
          </p:cNvPr>
          <p:cNvSpPr txBox="1"/>
          <p:nvPr/>
        </p:nvSpPr>
        <p:spPr>
          <a:xfrm>
            <a:off x="4672149" y="2221095"/>
            <a:ext cx="647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①各国政治陷入混乱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5643E41-6B75-4422-887A-5FEF332285DB}"/>
              </a:ext>
            </a:extLst>
          </p:cNvPr>
          <p:cNvSpPr txBox="1"/>
          <p:nvPr/>
        </p:nvSpPr>
        <p:spPr>
          <a:xfrm>
            <a:off x="4672149" y="2875002"/>
            <a:ext cx="647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②出现战争威胁（法西斯国家）</a:t>
            </a:r>
          </a:p>
        </p:txBody>
      </p:sp>
    </p:spTree>
    <p:extLst>
      <p:ext uri="{BB962C8B-B14F-4D97-AF65-F5344CB8AC3E}">
        <p14:creationId xmlns:p14="http://schemas.microsoft.com/office/powerpoint/2010/main" val="345906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C2774F0-3446-4C8A-95B3-05144C3368CF}"/>
              </a:ext>
            </a:extLst>
          </p:cNvPr>
          <p:cNvSpPr txBox="1"/>
          <p:nvPr/>
        </p:nvSpPr>
        <p:spPr>
          <a:xfrm>
            <a:off x="266700" y="363879"/>
            <a:ext cx="11658600" cy="5808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如今在思想知识界及政治舞台上，共有三股势力争霸。马克思共产主义是其一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第二种则是改良式的资本主义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至于第三条路就是法西斯路线了。经济的萧条使得法西斯主义变成世界性的运动，成为世界一大威胁。然而我们必须承认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德国不顾一切对付大萧条的手段，的确既迅速又成功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对早已茫然不知所措的欧洲来说，德国的做法并没有太大的不妥。在随着大萧条而日渐高涨的法西斯浪潮之下，有一件事情却变得愈发清楚：在这个大动乱的年代，随风而逝的不止是和平、社会的安定以及经济体系，甚至连作为</a:t>
            </a:r>
            <a:r>
              <a:rPr lang="en-US" altLang="zh-CN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世纪自由资本主义社会基石的政治制度和价值观也日暮途穷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（英）霍布斯鲍姆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极端的年代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</p:txBody>
      </p:sp>
      <p:pic>
        <p:nvPicPr>
          <p:cNvPr id="4" name="图片 3">
            <a:hlinkClick r:id="rId2" action="ppaction://hlinksldjump"/>
            <a:extLst>
              <a:ext uri="{FF2B5EF4-FFF2-40B4-BE49-F238E27FC236}">
                <a16:creationId xmlns:a16="http://schemas.microsoft.com/office/drawing/2014/main" id="{24878C85-CCCC-4088-AD71-7E5998DAF6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97775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81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806E778-9EAB-424F-BD40-15813867C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01" y="1196884"/>
            <a:ext cx="3265329" cy="415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EE03553F-9610-4BBD-8CC4-409AF0BD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367" y="1162049"/>
            <a:ext cx="3516539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67C2E0EE-1129-4122-82CB-F4E6EC9CC5C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337459" y="2868362"/>
            <a:ext cx="358775" cy="935038"/>
          </a:xfrm>
          <a:prstGeom prst="downArrow">
            <a:avLst>
              <a:gd name="adj1" fmla="val 50000"/>
              <a:gd name="adj2" fmla="val 6515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4F014D83-F981-490A-AC3E-37998CDF1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057" y="2245479"/>
            <a:ext cx="109683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472</a:t>
            </a:r>
          </a:p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</a:p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59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96124DAC-2CC9-41DF-9723-581D15596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800" y="1762351"/>
            <a:ext cx="677108" cy="327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共和党</a:t>
            </a:r>
            <a:r>
              <a:rPr lang="en-US" altLang="zh-CN" sz="3200" dirty="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胡佛</a:t>
            </a: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48791912-239B-420F-BCB2-C1A180E80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108" y="1453559"/>
            <a:ext cx="677108" cy="359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民主党</a:t>
            </a:r>
            <a:r>
              <a:rPr lang="en-US" altLang="zh-CN" sz="3200" dirty="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罗斯福</a:t>
            </a:r>
          </a:p>
        </p:txBody>
      </p:sp>
    </p:spTree>
    <p:extLst>
      <p:ext uri="{BB962C8B-B14F-4D97-AF65-F5344CB8AC3E}">
        <p14:creationId xmlns:p14="http://schemas.microsoft.com/office/powerpoint/2010/main" val="3609238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0B0FC1E-3D1A-4AE3-9753-ACEFDE5E08FF}"/>
              </a:ext>
            </a:extLst>
          </p:cNvPr>
          <p:cNvSpPr txBox="1"/>
          <p:nvPr/>
        </p:nvSpPr>
        <p:spPr>
          <a:xfrm>
            <a:off x="381000" y="22860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二、罗斯福新政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76CDE38-1279-49F3-81A2-85EB105C196E}"/>
              </a:ext>
            </a:extLst>
          </p:cNvPr>
          <p:cNvSpPr txBox="1"/>
          <p:nvPr/>
        </p:nvSpPr>
        <p:spPr>
          <a:xfrm>
            <a:off x="4151811" y="228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国家干预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23FD430-D591-4132-9787-75C6F31134DA}"/>
              </a:ext>
            </a:extLst>
          </p:cNvPr>
          <p:cNvSpPr/>
          <p:nvPr/>
        </p:nvSpPr>
        <p:spPr>
          <a:xfrm>
            <a:off x="2438400" y="267789"/>
            <a:ext cx="533400" cy="5085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连接符: 肘形 5">
            <a:extLst>
              <a:ext uri="{FF2B5EF4-FFF2-40B4-BE49-F238E27FC236}">
                <a16:creationId xmlns:a16="http://schemas.microsoft.com/office/drawing/2014/main" id="{F3B43EF2-0EB3-4F48-8EAF-4EDD14171ABE}"/>
              </a:ext>
            </a:extLst>
          </p:cNvPr>
          <p:cNvCxnSpPr>
            <a:cxnSpLocks/>
            <a:stCxn id="4" idx="2"/>
            <a:endCxn id="3" idx="1"/>
          </p:cNvCxnSpPr>
          <p:nvPr/>
        </p:nvCxnSpPr>
        <p:spPr>
          <a:xfrm rot="5400000" flipH="1" flipV="1">
            <a:off x="3300767" y="-74680"/>
            <a:ext cx="255376" cy="1446711"/>
          </a:xfrm>
          <a:prstGeom prst="bentConnector4">
            <a:avLst>
              <a:gd name="adj1" fmla="val -89515"/>
              <a:gd name="adj2" fmla="val 5921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4E8B1662-6E9A-4CC0-B213-C4D5167E28E0}"/>
              </a:ext>
            </a:extLst>
          </p:cNvPr>
          <p:cNvSpPr txBox="1"/>
          <p:nvPr/>
        </p:nvSpPr>
        <p:spPr>
          <a:xfrm>
            <a:off x="868313" y="913283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latin typeface="+mn-ea"/>
              </a:rPr>
              <a:t>1.</a:t>
            </a:r>
            <a:r>
              <a:rPr lang="zh-CN" altLang="en-US" sz="3000" dirty="0">
                <a:latin typeface="+mn-ea"/>
              </a:rPr>
              <a:t>背景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7570D8A-146E-4919-936D-6B6AE27052C3}"/>
              </a:ext>
            </a:extLst>
          </p:cNvPr>
          <p:cNvSpPr txBox="1"/>
          <p:nvPr/>
        </p:nvSpPr>
        <p:spPr>
          <a:xfrm>
            <a:off x="1447800" y="1567188"/>
            <a:ext cx="548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30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）大萧条使美国陷入危机；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691D553-96E0-4E08-9365-51876BF18E25}"/>
              </a:ext>
            </a:extLst>
          </p:cNvPr>
          <p:cNvSpPr txBox="1"/>
          <p:nvPr/>
        </p:nvSpPr>
        <p:spPr>
          <a:xfrm>
            <a:off x="1447800" y="2221093"/>
            <a:ext cx="548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3000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）胡佛政府的自由放任；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15F89CE-6388-4484-9F39-D8237476A734}"/>
              </a:ext>
            </a:extLst>
          </p:cNvPr>
          <p:cNvSpPr txBox="1"/>
          <p:nvPr/>
        </p:nvSpPr>
        <p:spPr>
          <a:xfrm>
            <a:off x="868313" y="2912010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latin typeface="+mn-ea"/>
              </a:rPr>
              <a:t>2.</a:t>
            </a:r>
            <a:r>
              <a:rPr lang="zh-CN" altLang="en-US" sz="3000" dirty="0">
                <a:latin typeface="+mn-ea"/>
                <a:hlinkClick r:id="rId2" action="ppaction://hlinksldjump"/>
              </a:rPr>
              <a:t>措施</a:t>
            </a:r>
            <a:endParaRPr lang="zh-CN" altLang="en-US" sz="3000" dirty="0">
              <a:latin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55B6E7D-E00A-4286-AE8B-B4530D3D511D}"/>
              </a:ext>
            </a:extLst>
          </p:cNvPr>
          <p:cNvSpPr txBox="1"/>
          <p:nvPr/>
        </p:nvSpPr>
        <p:spPr>
          <a:xfrm>
            <a:off x="1447800" y="3565915"/>
            <a:ext cx="1005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30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）整顿财政金融：整顿银行，统制货币，改革银行体系；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102E89C-2A36-4C3E-AE8A-1BC0BF5DE61A}"/>
              </a:ext>
            </a:extLst>
          </p:cNvPr>
          <p:cNvSpPr txBox="1"/>
          <p:nvPr/>
        </p:nvSpPr>
        <p:spPr>
          <a:xfrm>
            <a:off x="1441269" y="4202158"/>
            <a:ext cx="1005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3000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）调整工业生产：①制定公平竞争法规，防盲目竞争；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3378FDA-46A9-45CA-8242-D6944D273707}"/>
              </a:ext>
            </a:extLst>
          </p:cNvPr>
          <p:cNvSpPr txBox="1"/>
          <p:nvPr/>
        </p:nvSpPr>
        <p:spPr>
          <a:xfrm>
            <a:off x="5109754" y="4838401"/>
            <a:ext cx="7082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②规定最低工资、最高工时等标准；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EDFF2B9-43D4-41A5-88C2-F72FB259B33C}"/>
              </a:ext>
            </a:extLst>
          </p:cNvPr>
          <p:cNvSpPr txBox="1"/>
          <p:nvPr/>
        </p:nvSpPr>
        <p:spPr>
          <a:xfrm>
            <a:off x="1441269" y="5402384"/>
            <a:ext cx="1005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3000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）调整农业生产：减耕减产，国家收购和补贴；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6D5881F-9159-4B35-9C79-B09374C52468}"/>
              </a:ext>
            </a:extLst>
          </p:cNvPr>
          <p:cNvSpPr txBox="1"/>
          <p:nvPr/>
        </p:nvSpPr>
        <p:spPr>
          <a:xfrm>
            <a:off x="1441268" y="6036213"/>
            <a:ext cx="10598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3000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）实行社会救济和以工代赈：</a:t>
            </a:r>
            <a:r>
              <a:rPr lang="en-US" altLang="zh-CN" sz="3000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社会保障法</a:t>
            </a:r>
            <a:r>
              <a:rPr lang="en-US" altLang="zh-CN" sz="3000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、公共工程；</a:t>
            </a:r>
          </a:p>
        </p:txBody>
      </p:sp>
    </p:spTree>
    <p:extLst>
      <p:ext uri="{BB962C8B-B14F-4D97-AF65-F5344CB8AC3E}">
        <p14:creationId xmlns:p14="http://schemas.microsoft.com/office/powerpoint/2010/main" val="4255479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</TotalTime>
  <Words>1120</Words>
  <Application>Microsoft Office PowerPoint</Application>
  <PresentationFormat>宽屏</PresentationFormat>
  <Paragraphs>212</Paragraphs>
  <Slides>17</Slides>
  <Notes>0</Notes>
  <HiddenSlides>10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仿宋</vt:lpstr>
      <vt:lpstr>华文中宋</vt:lpstr>
      <vt:lpstr>方正北魏楷书简体</vt:lpstr>
      <vt:lpstr>黑体</vt:lpstr>
      <vt:lpstr>Wingdings</vt:lpstr>
      <vt:lpstr>Calibri</vt:lpstr>
      <vt:lpstr>仿宋_GB2312</vt:lpstr>
      <vt:lpstr>等线</vt:lpstr>
      <vt:lpstr>等线 Light</vt:lpstr>
      <vt:lpstr>Arial</vt:lpstr>
      <vt:lpstr>宋体</vt:lpstr>
      <vt:lpstr>方正清刻本悦宋简体</vt:lpstr>
      <vt:lpstr>楷体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元江</cp:lastModifiedBy>
  <cp:revision>166</cp:revision>
  <dcterms:created xsi:type="dcterms:W3CDTF">2006-08-16T00:00:00Z</dcterms:created>
  <dcterms:modified xsi:type="dcterms:W3CDTF">2019-04-22T13:10:33Z</dcterms:modified>
</cp:coreProperties>
</file>